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embeddedFontLst>
    <p:embeddedFont>
      <p:font typeface="EB Garamond SemiBold"/>
      <p:regular r:id="rId22"/>
      <p:bold r:id="rId23"/>
      <p:italic r:id="rId24"/>
      <p:boldItalic r:id="rId25"/>
    </p:embeddedFont>
    <p:embeddedFont>
      <p:font typeface="EB Garamond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Katherine Ninoska Araven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7C3DA2E-6467-4D1D-A150-D2BA230F30BF}">
  <a:tblStyle styleId="{A7C3DA2E-6467-4D1D-A150-D2BA230F30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EBGaramondSemiBold-regular.fntdata"/><Relationship Id="rId21" Type="http://schemas.openxmlformats.org/officeDocument/2006/relationships/slide" Target="slides/slide14.xml"/><Relationship Id="rId24" Type="http://schemas.openxmlformats.org/officeDocument/2006/relationships/font" Target="fonts/EBGaramondSemiBold-italic.fntdata"/><Relationship Id="rId23" Type="http://schemas.openxmlformats.org/officeDocument/2006/relationships/font" Target="fonts/EBGaramond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EBGaramond-regular.fntdata"/><Relationship Id="rId25" Type="http://schemas.openxmlformats.org/officeDocument/2006/relationships/font" Target="fonts/EBGaramondSemiBold-boldItalic.fntdata"/><Relationship Id="rId28" Type="http://schemas.openxmlformats.org/officeDocument/2006/relationships/font" Target="fonts/EBGaramond-italic.fntdata"/><Relationship Id="rId27" Type="http://schemas.openxmlformats.org/officeDocument/2006/relationships/font" Target="fonts/EBGaramond-bold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EBGaramond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1-28T20:49:48.028">
    <p:pos x="196" y="725"/>
    <p:text>Disponible: https://estadistica-social.netlify.app/bibliografia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e0ec9c984_0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be0ec9c984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e0ec9c984_0_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e0ec9c984_0_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be0ec9c984_0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be0ec9c984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e0ec9c984_0_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e0ec9c984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86884c822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86884c822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76198bc8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76198bc8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e0ec9c984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be0ec9c984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e0ec9c984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be0ec9c984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e0ec9c984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e0ec9c984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e0ec9c984_0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e0ec9c984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e0ec9c984_0_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be0ec9c984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c1e8b56e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c1e8b56e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be0ec9c984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be0ec9c984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 SemiBold"/>
              <a:buNone/>
              <a:defRPr sz="28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●"/>
              <a:def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○"/>
              <a:defRPr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■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○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■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●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○"/>
              <a:defRPr>
                <a:latin typeface="EB Garamond"/>
                <a:ea typeface="EB Garamond"/>
                <a:cs typeface="EB Garamond"/>
                <a:sym typeface="EB Garamond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Char char="■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hODwSUX0kT4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1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danielaolivarescollio@gmail.com" TargetMode="External"/><Relationship Id="rId4" Type="http://schemas.openxmlformats.org/officeDocument/2006/relationships/hyperlink" Target="mailto:katherine.aravena@ug.uchile.c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estadistica-social.netlify.app/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Estadística Social I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latin typeface="EB Garamond"/>
                <a:ea typeface="EB Garamond"/>
                <a:cs typeface="EB Garamond"/>
                <a:sym typeface="EB Garamond"/>
              </a:rPr>
              <a:t>Clase 00: Presentación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848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Universidad Finis Terrae</a:t>
            </a:r>
            <a:endParaRPr sz="14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Facultad de Educación y Ciencias Sociales</a:t>
            </a:r>
            <a:endParaRPr sz="14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Sociología</a:t>
            </a:r>
            <a:endParaRPr sz="14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40331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" sz="1405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Profesora: Daniela Olivares Collío</a:t>
            </a:r>
            <a:endParaRPr sz="1405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" sz="1405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Ayudante: Katherine Aravena Herrera</a:t>
            </a:r>
            <a:endParaRPr sz="1405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" sz="1405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1er semestre 2026</a:t>
            </a:r>
            <a:endParaRPr sz="1405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58" name="Google Shape;58;p13" title="logo-horizontal-neg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625" y="384875"/>
            <a:ext cx="2141673" cy="71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2</a:t>
            </a:r>
            <a:r>
              <a:rPr lang="es">
                <a:solidFill>
                  <a:schemeClr val="lt2"/>
                </a:solidFill>
              </a:rPr>
              <a:t>. Video introductorio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Video introductorio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Para comenzar…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Revisaremos el v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ideo “Bienvenidos al mundo de las Estadísticas” (</a:t>
            </a:r>
            <a:r>
              <a:rPr lang="es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3"/>
              </a:rPr>
              <a:t>enlace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).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3</a:t>
            </a:r>
            <a:r>
              <a:rPr lang="es">
                <a:solidFill>
                  <a:schemeClr val="lt2"/>
                </a:solidFill>
              </a:rPr>
              <a:t>. Lectura introductoria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Lectura introductoria</a:t>
            </a:r>
            <a:endParaRPr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La lectura que nos acompañará en la primera unidad del curso es: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Ritchey, Ferris (2002). Estadística para las Ciencias Sociales. El potencial de la imaginación estadística. McGraw-Hill, México. 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Cap. 1. “La imaginación estadística” (páginas 1-35)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600">
                <a:latin typeface="EB Garamond"/>
                <a:ea typeface="EB Garamond"/>
                <a:cs typeface="EB Garamond"/>
                <a:sym typeface="EB Garamond"/>
              </a:rPr>
              <a:t>*</a:t>
            </a:r>
            <a:r>
              <a:rPr lang="es" sz="1600">
                <a:latin typeface="EB Garamond"/>
                <a:ea typeface="EB Garamond"/>
                <a:cs typeface="EB Garamond"/>
                <a:sym typeface="EB Garamond"/>
              </a:rPr>
              <a:t> Disponible en la plataforma efinis.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Estadística Social I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8" name="Google Shape;138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latin typeface="EB Garamond"/>
                <a:ea typeface="EB Garamond"/>
                <a:cs typeface="EB Garamond"/>
                <a:sym typeface="EB Garamond"/>
              </a:rPr>
              <a:t>Clase 00: Presentación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9" name="Google Shape;139;p26"/>
          <p:cNvSpPr txBox="1"/>
          <p:nvPr>
            <p:ph idx="1" type="subTitle"/>
          </p:nvPr>
        </p:nvSpPr>
        <p:spPr>
          <a:xfrm>
            <a:off x="311700" y="3848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Universidad Finis Terrae</a:t>
            </a:r>
            <a:endParaRPr sz="14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Facultad de Educación y Ciencias Sociales</a:t>
            </a:r>
            <a:endParaRPr sz="14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Sociología</a:t>
            </a:r>
            <a:endParaRPr sz="14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0" name="Google Shape;140;p26"/>
          <p:cNvSpPr txBox="1"/>
          <p:nvPr>
            <p:ph idx="1" type="subTitle"/>
          </p:nvPr>
        </p:nvSpPr>
        <p:spPr>
          <a:xfrm>
            <a:off x="311700" y="40331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" sz="1405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Profesora: Daniela Olivares Collío</a:t>
            </a:r>
            <a:endParaRPr sz="1405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" sz="1405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Ayudante: Katherine Aravena Herrera</a:t>
            </a:r>
            <a:endParaRPr sz="1405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" sz="1405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1er semestre 2026</a:t>
            </a:r>
            <a:endParaRPr sz="1405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41" name="Google Shape;141;p26" title="logo-horizontal-neg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625" y="384875"/>
            <a:ext cx="2141673" cy="71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1090500"/>
            <a:ext cx="8520600" cy="25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Profesora: Daniela Olivares Collío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3"/>
              </a:rPr>
              <a:t>danielaolivarescollio@gmail.com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Ayudante: Katherine Aravena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4"/>
              </a:rPr>
              <a:t>katherine.aravena@ug.uchile.cl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Objetivos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AutoNum type="arabicPeriod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Presentar el programa del curso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AutoNum type="arabicPeriod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Entregar un video introductorio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"/>
              <a:buAutoNum type="arabicPeriod"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Entregar una lectura introductoria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Clase 00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1. Programa del curso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Descripción de la asignatura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EB Garamond"/>
                <a:ea typeface="EB Garamond"/>
                <a:cs typeface="EB Garamond"/>
                <a:sym typeface="EB Garamond"/>
              </a:rPr>
              <a:t>El objetivo central del curso es entregar los conocimientos y destrezas básicos para el </a:t>
            </a:r>
            <a:r>
              <a:rPr b="1" lang="es" sz="2000">
                <a:highlight>
                  <a:srgbClr val="A2C4C9"/>
                </a:highlight>
              </a:rPr>
              <a:t>análisis y desarrollo de una investigación social</a:t>
            </a:r>
            <a:r>
              <a:rPr lang="es" sz="2000">
                <a:latin typeface="EB Garamond"/>
                <a:ea typeface="EB Garamond"/>
                <a:cs typeface="EB Garamond"/>
                <a:sym typeface="EB Garamond"/>
              </a:rPr>
              <a:t>, a través de </a:t>
            </a:r>
            <a:r>
              <a:rPr lang="es" sz="2000">
                <a:highlight>
                  <a:srgbClr val="A2C4C9"/>
                </a:highlight>
                <a:latin typeface="EB Garamond"/>
                <a:ea typeface="EB Garamond"/>
                <a:cs typeface="EB Garamond"/>
                <a:sym typeface="EB Garamond"/>
              </a:rPr>
              <a:t>métodos cuantitativos</a:t>
            </a:r>
            <a:r>
              <a:rPr lang="es" sz="2000">
                <a:latin typeface="EB Garamond"/>
                <a:ea typeface="EB Garamond"/>
                <a:cs typeface="EB Garamond"/>
                <a:sym typeface="EB Garamond"/>
              </a:rPr>
              <a:t>, específicamente utilizando </a:t>
            </a:r>
            <a:r>
              <a:rPr lang="es" sz="2000">
                <a:highlight>
                  <a:srgbClr val="A2C4C9"/>
                </a:highlight>
                <a:latin typeface="EB Garamond"/>
                <a:ea typeface="EB Garamond"/>
                <a:cs typeface="EB Garamond"/>
                <a:sym typeface="EB Garamond"/>
              </a:rPr>
              <a:t>estadística descriptiva</a:t>
            </a:r>
            <a:r>
              <a:rPr lang="es" sz="2000"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Forma&#10;&#10;Descripción generada automáticamente con confianza baja" id="83" name="Google Shape;83;p17"/>
          <p:cNvPicPr preferRelativeResize="0"/>
          <p:nvPr/>
        </p:nvPicPr>
        <p:blipFill rotWithShape="1">
          <a:blip r:embed="rId3">
            <a:alphaModFix/>
          </a:blip>
          <a:srcRect b="13733" l="0" r="0" t="0"/>
          <a:stretch/>
        </p:blipFill>
        <p:spPr>
          <a:xfrm>
            <a:off x="7072125" y="2956950"/>
            <a:ext cx="948874" cy="84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Unidades de aprendizaje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4397400" cy="3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s"/>
              <a:t>1</a:t>
            </a: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. Introducción a la investigación social cuantitativa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s"/>
              <a:t>1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.1. Fundamentos de la Investigación Cuantitativa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s"/>
              <a:t>1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.2. Características de la Investigación Cuantitativa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s"/>
              <a:t>1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.3. </a:t>
            </a:r>
            <a:r>
              <a:rPr lang="es"/>
              <a:t>P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roblema de Investigación Cuantitativ</a:t>
            </a:r>
            <a:r>
              <a:rPr lang="es"/>
              <a:t>o</a:t>
            </a:r>
            <a:endParaRPr/>
          </a:p>
          <a:p>
            <a:pPr indent="0" lvl="0" marL="0" marR="25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.4. Conceptualización y operacionalización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254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254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b="1" lang="es"/>
              <a:t>2</a:t>
            </a: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. Elaboración de la matriz de datos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25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2.1. Nociones de Universo, Población y Muestra</a:t>
            </a:r>
            <a:endParaRPr/>
          </a:p>
          <a:p>
            <a:pPr indent="0" lvl="0" marL="0" marR="25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2.2. Tipos de muestreo</a:t>
            </a:r>
            <a:endParaRPr/>
          </a:p>
          <a:p>
            <a:pPr indent="0" lvl="0" marL="0" marR="25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2.3. Técnicas de recolección y procesamiento de datos</a:t>
            </a:r>
            <a:endParaRPr/>
          </a:p>
          <a:p>
            <a:pPr indent="0" lvl="0" marL="0" marR="25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2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</a:t>
            </a:r>
            <a:r>
              <a:rPr lang="es"/>
              <a:t>4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 Elaboración de una matriz de datos y su libro de códigos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25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2.5. Noción de distribución</a:t>
            </a:r>
            <a:endParaRPr/>
          </a:p>
          <a:p>
            <a:pPr indent="0" lvl="0" marL="0" marR="25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25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0" name="Google Shape;90;p18"/>
          <p:cNvSpPr txBox="1"/>
          <p:nvPr>
            <p:ph idx="2" type="body"/>
          </p:nvPr>
        </p:nvSpPr>
        <p:spPr>
          <a:xfrm>
            <a:off x="4832400" y="1152475"/>
            <a:ext cx="3999900" cy="3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b="1" lang="es"/>
              <a:t>3</a:t>
            </a: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. Análisis de datos descriptivo univariado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s"/>
              <a:t>3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</a:t>
            </a:r>
            <a:r>
              <a:rPr lang="es"/>
              <a:t>1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 Tipos de análisis estadístico univariado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s"/>
              <a:t>3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</a:t>
            </a:r>
            <a:r>
              <a:rPr lang="es"/>
              <a:t>2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 Frecuencias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s"/>
              <a:t>3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</a:t>
            </a:r>
            <a:r>
              <a:rPr lang="es"/>
              <a:t>3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 Medidas de tendencia central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s"/>
              <a:t>3.4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 Medidas de dispersión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s"/>
              <a:t>3.5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 Medidas de posición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s"/>
              <a:t>3.6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 Medidas de forma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s"/>
              <a:t>3.7. Visualización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b="1" lang="es"/>
              <a:t>4</a:t>
            </a: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. Análisis de datos descriptivo bivariado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25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4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.1. Tipos de análisis estadístico bivariado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25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4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.2. Tablas de contingencia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25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4.3. Correlación </a:t>
            </a:r>
            <a:endParaRPr/>
          </a:p>
          <a:p>
            <a:pPr indent="0" lvl="0" marL="0" marR="25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4.4. Visualización</a:t>
            </a:r>
            <a:endParaRPr/>
          </a:p>
          <a:p>
            <a:pPr indent="0" lvl="0" marL="0" marR="25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4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</a:t>
            </a:r>
            <a:r>
              <a:rPr lang="es"/>
              <a:t>5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 Indicadores, Índices y Escalas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25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Metodología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Clases presenciales </a:t>
            </a:r>
            <a:r>
              <a:rPr b="1" lang="es">
                <a:highlight>
                  <a:srgbClr val="A2C4C9"/>
                </a:highlight>
              </a:rPr>
              <a:t>teórico-prácticas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, donde conoceremos los conceptos fundamentales para la investigación social cuantitativa y aplicaremos estos conocimientos utilizando estadística descriptiva </a:t>
            </a:r>
            <a:r>
              <a:rPr lang="es"/>
              <a:t>a través del software R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Semanalmente</a:t>
            </a:r>
            <a:r>
              <a:rPr lang="es"/>
              <a:t> tendremos tres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 bloques </a:t>
            </a:r>
            <a:r>
              <a:rPr lang="es"/>
              <a:t>de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 clases, y algunas semanas un bloque a ayudantía.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Font typeface="EB Garamond"/>
              <a:buChar char="●"/>
            </a:pPr>
            <a:r>
              <a:rPr lang="es" sz="1600"/>
              <a:t>Bloque 1: Lunes 08:30 - 09:45 hrs.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EB Garamond"/>
              <a:buChar char="●"/>
            </a:pPr>
            <a:r>
              <a:rPr lang="es" sz="1600">
                <a:latin typeface="EB Garamond"/>
                <a:ea typeface="EB Garamond"/>
                <a:cs typeface="EB Garamond"/>
                <a:sym typeface="EB Garamond"/>
              </a:rPr>
              <a:t>Bloque 2: Lunes 09:50 - 11:05 hrs.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" sz="1600"/>
              <a:t>Bloque 3: Lunes 11:10 - 12:25 hrs.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Metodología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Todo el material de la asignatura se encontrará disponible en el sitio web del curso: 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https://estadistica-social.netlify.app/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8088" y="2340625"/>
            <a:ext cx="6047832" cy="203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Eva</a:t>
            </a:r>
            <a:r>
              <a:rPr lang="es"/>
              <a:t>luaciones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274200" y="3466325"/>
            <a:ext cx="8520600" cy="1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EB Garamond"/>
                <a:ea typeface="EB Garamond"/>
                <a:cs typeface="EB Garamond"/>
                <a:sym typeface="EB Garamond"/>
              </a:rPr>
              <a:t>* </a:t>
            </a:r>
            <a:r>
              <a:rPr lang="es" sz="1300">
                <a:latin typeface="EB Garamond"/>
                <a:ea typeface="EB Garamond"/>
                <a:cs typeface="EB Garamond"/>
                <a:sym typeface="EB Garamond"/>
              </a:rPr>
              <a:t>Para poder aprobar el curso se requiere cumplir una asistencia mínima de 75%.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EB Garamond"/>
                <a:ea typeface="EB Garamond"/>
                <a:cs typeface="EB Garamond"/>
                <a:sym typeface="EB Garamond"/>
              </a:rPr>
              <a:t>* Posibilidad de eximirse del examen con nota 5.5 o superior (Nota de presentación a examen = P1*0.3 + P2*0.3+TP*0.1+TI*0.3).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latin typeface="EB Garamond"/>
                <a:ea typeface="EB Garamond"/>
                <a:cs typeface="EB Garamond"/>
                <a:sym typeface="EB Garamond"/>
              </a:rPr>
              <a:t>* Examen reprobatorio (es decir, se debe obtener nota igual o superior a 4.0)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110" name="Google Shape;110;p21"/>
          <p:cNvGraphicFramePr/>
          <p:nvPr/>
        </p:nvGraphicFramePr>
        <p:xfrm>
          <a:off x="1106500" y="1485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{A7C3DA2E-6467-4D1D-A150-D2BA230F30BF}</a:tableStyleId>
              </a:tblPr>
              <a:tblGrid>
                <a:gridCol w="1141025"/>
                <a:gridCol w="1188725"/>
                <a:gridCol w="2663400"/>
                <a:gridCol w="1937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Ponderación</a:t>
                      </a:r>
                      <a:endParaRPr b="1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Fecha</a:t>
                      </a:r>
                      <a:endParaRPr b="1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Formato</a:t>
                      </a:r>
                      <a:endParaRPr b="1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Contenidos</a:t>
                      </a:r>
                      <a:endParaRPr b="1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</a:tr>
              <a:tr h="32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30</a:t>
                      </a:r>
                      <a:r>
                        <a:rPr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%</a:t>
                      </a:r>
                      <a:endParaRPr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Lunes 13/04</a:t>
                      </a:r>
                      <a:endParaRPr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Prueba 1</a:t>
                      </a:r>
                      <a:endParaRPr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Unidades I y II.</a:t>
                      </a:r>
                      <a:endParaRPr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30%</a:t>
                      </a:r>
                      <a:endParaRPr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Lunes 25/05</a:t>
                      </a:r>
                      <a:endParaRPr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Prueba 2</a:t>
                      </a:r>
                      <a:endParaRPr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Unidad III y IV</a:t>
                      </a:r>
                      <a:endParaRPr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10%</a:t>
                      </a:r>
                      <a:endParaRPr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Lunes 15/06</a:t>
                      </a:r>
                      <a:endParaRPr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Trabajo Presentación</a:t>
                      </a:r>
                      <a:endParaRPr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Todas las unidades</a:t>
                      </a:r>
                      <a:endParaRPr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30%</a:t>
                      </a:r>
                      <a:endParaRPr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Lunes 22/06</a:t>
                      </a:r>
                      <a:endParaRPr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Trabajo Informe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Todas las unidades</a:t>
                      </a:r>
                      <a:endParaRPr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3</a:t>
                      </a:r>
                      <a:r>
                        <a:rPr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0%</a:t>
                      </a:r>
                      <a:endParaRPr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Lunes 15/07</a:t>
                      </a:r>
                      <a:endParaRPr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Examen</a:t>
                      </a:r>
                      <a:endParaRPr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Todas las unidades</a:t>
                      </a:r>
                      <a:endParaRPr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