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embeddedFontLst>
    <p:embeddedFont>
      <p:font typeface="Nunito"/>
      <p:regular r:id="rId43"/>
      <p:bold r:id="rId44"/>
      <p:italic r:id="rId45"/>
      <p:boldItalic r:id="rId46"/>
    </p:embeddedFont>
    <p:embeddedFont>
      <p:font typeface="EB Garamond SemiBold"/>
      <p:regular r:id="rId47"/>
      <p:bold r:id="rId48"/>
      <p:italic r:id="rId49"/>
      <p:boldItalic r:id="rId50"/>
    </p:embeddedFont>
    <p:embeddedFont>
      <p:font typeface="EB Garamond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B9B1BCA-C8FE-49D7-8A65-EE098EDBD5E2}">
  <a:tblStyle styleId="{8B9B1BCA-C8FE-49D7-8A65-EE098EDBD5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Nunito-bold.fntdata"/><Relationship Id="rId43" Type="http://schemas.openxmlformats.org/officeDocument/2006/relationships/font" Target="fonts/Nunito-regular.fntdata"/><Relationship Id="rId46" Type="http://schemas.openxmlformats.org/officeDocument/2006/relationships/font" Target="fonts/Nunito-boldItalic.fntdata"/><Relationship Id="rId45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EBGaramondSemiBold-bold.fntdata"/><Relationship Id="rId47" Type="http://schemas.openxmlformats.org/officeDocument/2006/relationships/font" Target="fonts/EBGaramondSemiBold-regular.fntdata"/><Relationship Id="rId49" Type="http://schemas.openxmlformats.org/officeDocument/2006/relationships/font" Target="fonts/EBGaramondSemiBol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EBGaramond-regular.fntdata"/><Relationship Id="rId50" Type="http://schemas.openxmlformats.org/officeDocument/2006/relationships/font" Target="fonts/EBGaramondSemiBold-boldItalic.fntdata"/><Relationship Id="rId53" Type="http://schemas.openxmlformats.org/officeDocument/2006/relationships/font" Target="fonts/EBGaramond-italic.fntdata"/><Relationship Id="rId52" Type="http://schemas.openxmlformats.org/officeDocument/2006/relationships/font" Target="fonts/EBGaramon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54" Type="http://schemas.openxmlformats.org/officeDocument/2006/relationships/font" Target="fonts/EBGaramond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1f22377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1f22377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e8203163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e8203163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e82031632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e82031632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e82031632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be8203163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e82031632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be8203163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e8203163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be8203163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e82031632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be82031632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e82031632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be82031632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e82031632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be8203163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48e00444b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c48e00444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e82031632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be82031632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c1f22377e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c1f22377e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be0ec9c984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be0ec9c984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c48e00444b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c48e00444b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c48e00444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c48e00444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48e00444b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c48e00444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c48e00444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c48e00444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c48e00444b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c48e00444b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c48e00444b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c48e00444b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c48e00444b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c48e00444b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be8203163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be8203163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be82031632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be82031632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e0ec9c984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be0ec9c984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be82031632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be82031632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be0ec9c984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be0ec9c984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be82031632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be82031632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c48e00444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c48e00444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c48e00444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c48e00444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be82031632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be82031632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c4bc8a9b6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c4bc8a9b6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c1f22377e4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c1f22377e4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e0ec9c984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e0ec9c984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e0ec9c984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e0ec9c984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e8203163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e8203163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e8203163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e8203163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e8203163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e8203163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 SemiBold"/>
              <a:buNone/>
              <a:defRPr sz="28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  <a:def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○"/>
              <a:defRPr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■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■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■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danielaolivarescollio@gmail.com" TargetMode="External"/><Relationship Id="rId4" Type="http://schemas.openxmlformats.org/officeDocument/2006/relationships/hyperlink" Target="mailto:katherine.aravena@ug.uchile.cl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4.jp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Estadística Social I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EB Garamond"/>
                <a:ea typeface="EB Garamond"/>
                <a:cs typeface="EB Garamond"/>
                <a:sym typeface="EB Garamond"/>
              </a:rPr>
              <a:t>Clase 01: Unidad </a:t>
            </a:r>
            <a:r>
              <a:rPr lang="es" sz="2600"/>
              <a:t>1</a:t>
            </a:r>
            <a:r>
              <a:rPr lang="es" sz="2600">
                <a:latin typeface="EB Garamond"/>
                <a:ea typeface="EB Garamond"/>
                <a:cs typeface="EB Garamond"/>
                <a:sym typeface="EB Garamond"/>
              </a:rPr>
              <a:t>. Introducción a la investigación social cuantitativa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848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Universidad Finis Terrae</a:t>
            </a:r>
            <a:endParaRPr sz="14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Facultad de Educación y Ciencias Sociales</a:t>
            </a:r>
            <a:endParaRPr sz="14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Sociología</a:t>
            </a:r>
            <a:endParaRPr sz="14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40331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405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Profesora: Daniela Olivares Collío</a:t>
            </a:r>
            <a:endParaRPr sz="1405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405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Ayudante: Katherine Aravena Herrera</a:t>
            </a:r>
            <a:endParaRPr sz="1405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405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1er semestre 2026</a:t>
            </a:r>
            <a:endParaRPr sz="1405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58" name="Google Shape;58;p13" title="logo-horizontal-neg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625" y="384875"/>
            <a:ext cx="2141673" cy="71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Conceptos fundamentales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1181700" y="1671075"/>
            <a:ext cx="30564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Ontología</a:t>
            </a:r>
            <a:endParaRPr b="1"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¿Qué estudiamos?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5115700" y="1671075"/>
            <a:ext cx="30564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Epistemología</a:t>
            </a:r>
            <a:endParaRPr b="1"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¿Cómo estudiamos?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3043800" y="3223125"/>
            <a:ext cx="30564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Metodología</a:t>
            </a:r>
            <a:endParaRPr b="1"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¿Qué técnicas e instrumentos utilizamos para estudiar?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4238100" y="2044825"/>
            <a:ext cx="667800" cy="151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8" name="Google Shape;138;p22"/>
          <p:cNvSpPr/>
          <p:nvPr/>
        </p:nvSpPr>
        <p:spPr>
          <a:xfrm rot="1801934">
            <a:off x="2825792" y="3006576"/>
            <a:ext cx="667749" cy="15107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9" name="Google Shape;139;p22"/>
          <p:cNvSpPr/>
          <p:nvPr/>
        </p:nvSpPr>
        <p:spPr>
          <a:xfrm rot="-2383984">
            <a:off x="5591320" y="3006484"/>
            <a:ext cx="667854" cy="15126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¿Qué es la investigación social?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descr="Forma&#10;&#10;Descripción generada automáticamente con confianza baja" id="147" name="Google Shape;147;p23"/>
          <p:cNvPicPr preferRelativeResize="0"/>
          <p:nvPr/>
        </p:nvPicPr>
        <p:blipFill rotWithShape="1">
          <a:blip r:embed="rId3">
            <a:alphaModFix/>
          </a:blip>
          <a:srcRect b="12914" l="0" r="0" t="0"/>
          <a:stretch/>
        </p:blipFill>
        <p:spPr>
          <a:xfrm>
            <a:off x="5347919" y="1620956"/>
            <a:ext cx="2183508" cy="1901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 con confianza baja" id="148" name="Google Shape;148;p23"/>
          <p:cNvPicPr preferRelativeResize="0"/>
          <p:nvPr/>
        </p:nvPicPr>
        <p:blipFill rotWithShape="1">
          <a:blip r:embed="rId4">
            <a:alphaModFix/>
          </a:blip>
          <a:srcRect b="13584" l="0" r="0" t="0"/>
          <a:stretch/>
        </p:blipFill>
        <p:spPr>
          <a:xfrm>
            <a:off x="1628919" y="1738579"/>
            <a:ext cx="2167163" cy="1872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Paradigmas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132275" y="1132525"/>
            <a:ext cx="2371800" cy="36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300">
                <a:highlight>
                  <a:srgbClr val="A2C4C9"/>
                </a:highlight>
                <a:latin typeface="EB Garamond"/>
                <a:ea typeface="EB Garamond"/>
                <a:cs typeface="EB Garamond"/>
                <a:sym typeface="EB Garamond"/>
              </a:rPr>
              <a:t>Positivismo</a:t>
            </a:r>
            <a:endParaRPr sz="1300">
              <a:highlight>
                <a:srgbClr val="A2C4C9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●"/>
            </a:pPr>
            <a:r>
              <a:rPr lang="es" sz="1300">
                <a:latin typeface="EB Garamond"/>
                <a:ea typeface="EB Garamond"/>
                <a:cs typeface="EB Garamond"/>
                <a:sym typeface="EB Garamond"/>
              </a:rPr>
              <a:t>Ciencias sociales similares a ciencias exactas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●"/>
            </a:pPr>
            <a:r>
              <a:rPr lang="es" sz="1300">
                <a:latin typeface="EB Garamond"/>
                <a:ea typeface="EB Garamond"/>
                <a:cs typeface="EB Garamond"/>
                <a:sym typeface="EB Garamond"/>
              </a:rPr>
              <a:t>El mundo existe como entidad objetiva, al margen de la mente del observador, y en principio se puede conocer en su totalidad.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●"/>
            </a:pPr>
            <a:r>
              <a:rPr lang="es" sz="1300">
                <a:latin typeface="EB Garamond"/>
                <a:ea typeface="EB Garamond"/>
                <a:cs typeface="EB Garamond"/>
                <a:sym typeface="EB Garamond"/>
              </a:rPr>
              <a:t>Debemos describir y analizar esa realidad sin prenociones (inductivo).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●"/>
            </a:pPr>
            <a:r>
              <a:rPr lang="es" sz="1300">
                <a:latin typeface="EB Garamond"/>
                <a:ea typeface="EB Garamond"/>
                <a:cs typeface="EB Garamond"/>
                <a:sym typeface="EB Garamond"/>
              </a:rPr>
              <a:t>El investigador se puede separar del objeto de, es capaz de observarlo con neutralidad sin afectarlo.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6" name="Google Shape;156;p24"/>
          <p:cNvSpPr txBox="1"/>
          <p:nvPr>
            <p:ph idx="2" type="body"/>
          </p:nvPr>
        </p:nvSpPr>
        <p:spPr>
          <a:xfrm>
            <a:off x="2721200" y="1152475"/>
            <a:ext cx="250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highlight>
                  <a:srgbClr val="A2C4C9"/>
                </a:highlight>
                <a:latin typeface="EB Garamond"/>
                <a:ea typeface="EB Garamond"/>
                <a:cs typeface="EB Garamond"/>
                <a:sym typeface="EB Garamond"/>
              </a:rPr>
              <a:t>Pospositivismo y Neopositivismo</a:t>
            </a:r>
            <a:endParaRPr b="1" sz="1300">
              <a:highlight>
                <a:srgbClr val="A2C4C9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EB Garamond"/>
              <a:buChar char="●"/>
            </a:pPr>
            <a:r>
              <a:rPr lang="es" sz="1300">
                <a:latin typeface="EB Garamond"/>
                <a:ea typeface="EB Garamond"/>
                <a:cs typeface="EB Garamond"/>
                <a:sym typeface="EB Garamond"/>
              </a:rPr>
              <a:t>La realidad es objetiva, pero solo se puede conocer de modo imperfecto, se acepta la incertidumbre.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●"/>
            </a:pPr>
            <a:r>
              <a:rPr lang="es" sz="1300">
                <a:latin typeface="EB Garamond"/>
                <a:ea typeface="EB Garamond"/>
                <a:cs typeface="EB Garamond"/>
                <a:sym typeface="EB Garamond"/>
              </a:rPr>
              <a:t>Algunos fenómenos no se rigen por leyes, sino por probabilidades.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●"/>
            </a:pPr>
            <a:r>
              <a:rPr lang="es" sz="1300">
                <a:latin typeface="EB Garamond"/>
                <a:ea typeface="EB Garamond"/>
                <a:cs typeface="EB Garamond"/>
                <a:sym typeface="EB Garamond"/>
              </a:rPr>
              <a:t>El investigador incide en el conocimiento, las teorías pueden proponerse previo a la observación empírica (deductivo).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7" name="Google Shape;157;p24"/>
          <p:cNvSpPr txBox="1"/>
          <p:nvPr>
            <p:ph idx="2" type="body"/>
          </p:nvPr>
        </p:nvSpPr>
        <p:spPr>
          <a:xfrm>
            <a:off x="5564225" y="1152475"/>
            <a:ext cx="3030300" cy="3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s" sz="1302">
                <a:highlight>
                  <a:srgbClr val="A2C4C9"/>
                </a:highlight>
                <a:latin typeface="EB Garamond"/>
                <a:ea typeface="EB Garamond"/>
                <a:cs typeface="EB Garamond"/>
                <a:sym typeface="EB Garamond"/>
              </a:rPr>
              <a:t>Interpretativo</a:t>
            </a:r>
            <a:endParaRPr b="1" sz="1302">
              <a:highlight>
                <a:srgbClr val="A2C4C9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11308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303"/>
              <a:buFont typeface="EB Garamond"/>
              <a:buChar char="●"/>
            </a:pPr>
            <a:r>
              <a:rPr lang="es" sz="1302">
                <a:latin typeface="EB Garamond"/>
                <a:ea typeface="EB Garamond"/>
                <a:cs typeface="EB Garamond"/>
                <a:sym typeface="EB Garamond"/>
              </a:rPr>
              <a:t>Los seres humanos son agentes significativos, el fin de los investigadores debe ser descubrir los significados que motivan sus acciones, en vez de conformarse con leyes universales ajenas a los agentes.</a:t>
            </a:r>
            <a:endParaRPr sz="1302">
              <a:latin typeface="EB Garamond"/>
              <a:ea typeface="EB Garamond"/>
              <a:cs typeface="EB Garamond"/>
              <a:sym typeface="EB Garamond"/>
            </a:endParaRPr>
          </a:p>
          <a:p>
            <a:pPr indent="-31130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3"/>
              <a:buFont typeface="EB Garamond"/>
              <a:buChar char="●"/>
            </a:pPr>
            <a:r>
              <a:rPr lang="es" sz="1302">
                <a:latin typeface="EB Garamond"/>
                <a:ea typeface="EB Garamond"/>
                <a:cs typeface="EB Garamond"/>
                <a:sym typeface="EB Garamond"/>
              </a:rPr>
              <a:t>En la esencia de este conocimiento se encuentra el significado subjetivo, las percepciones que los individuos tienen del mundo exterior y sus contextos.</a:t>
            </a:r>
            <a:endParaRPr sz="1302">
              <a:latin typeface="EB Garamond"/>
              <a:ea typeface="EB Garamond"/>
              <a:cs typeface="EB Garamond"/>
              <a:sym typeface="EB Garamond"/>
            </a:endParaRPr>
          </a:p>
          <a:p>
            <a:pPr indent="-31130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3"/>
              <a:buFont typeface="EB Garamond"/>
              <a:buChar char="●"/>
            </a:pPr>
            <a:r>
              <a:rPr lang="es" sz="1302">
                <a:latin typeface="EB Garamond"/>
                <a:ea typeface="EB Garamond"/>
                <a:cs typeface="EB Garamond"/>
                <a:sym typeface="EB Garamond"/>
              </a:rPr>
              <a:t>La realidad no es objetiva, sino que consiste en la interpretación de los individuos, al tiempo que los investigadores interpretan tales interpretaciones.</a:t>
            </a:r>
            <a:endParaRPr sz="1302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590100" y="4760875"/>
            <a:ext cx="20037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(Della Porta &amp; Keating, 2013)</a:t>
            </a:r>
            <a:endParaRPr sz="10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Paradigmas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165" name="Google Shape;165;p25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{8B9B1BCA-C8FE-49D7-8A65-EE098EDBD5E2}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8DD8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Positivismo</a:t>
                      </a:r>
                      <a:endParaRPr b="1"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8DD8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Pospositivismo</a:t>
                      </a:r>
                      <a:endParaRPr b="1"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8DD8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Interpretativo</a:t>
                      </a:r>
                      <a:endParaRPr b="1"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8DD8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¿Existe la realidad?</a:t>
                      </a:r>
                      <a:endParaRPr b="1" sz="13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5991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Sí, y es objetiva.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Sí, es objetiva, pero el investigador incide en ella.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La realidad objetiva y subjetiva están interrelacionadas entre sí.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¿Se puede conocer la realidad?</a:t>
                      </a:r>
                      <a:endParaRPr b="1" sz="13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5991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Sí, se puede conocer totalmente.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Sí, pero sólo se puede conocer de forma imperfecta.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Se conocen las subjetividades al interior de una realidad.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6" name="Google Shape;166;p25"/>
          <p:cNvSpPr txBox="1"/>
          <p:nvPr/>
        </p:nvSpPr>
        <p:spPr>
          <a:xfrm>
            <a:off x="6187800" y="4475850"/>
            <a:ext cx="2003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(Della Porta &amp; Keating, 2013)</a:t>
            </a:r>
            <a:endParaRPr sz="11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Paradigmas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6187800" y="4475850"/>
            <a:ext cx="2003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(Della Porta &amp; Keating, 2013)</a:t>
            </a:r>
            <a:endParaRPr sz="11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174" name="Google Shape;174;p26"/>
          <p:cNvGraphicFramePr/>
          <p:nvPr/>
        </p:nvGraphicFramePr>
        <p:xfrm>
          <a:off x="952500" y="146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{8B9B1BCA-C8FE-49D7-8A65-EE098EDBD5E2}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8DD8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Positivismo</a:t>
                      </a:r>
                      <a:endParaRPr b="1"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8DD8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Pospositivismo</a:t>
                      </a:r>
                      <a:endParaRPr b="1"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8DD8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Interpretativo</a:t>
                      </a:r>
                      <a:endParaRPr b="1"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8DD8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Relación investigador y objeto de estudio</a:t>
                      </a:r>
                      <a:endParaRPr b="1" sz="13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5991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Están separados y el investigador es neutral.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Investigador influye en el conocimiento porque es deductivo (de la teoría vienen las hipótesis y luego la observación).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Interpreta subjetivamente las subjetividades del objeto.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Forma de conocimiento</a:t>
                      </a:r>
                      <a:endParaRPr b="1" sz="13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5991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Causalidad perfecta, leyes naturales, conocimiento inductivo (de la observación generan leyes)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Ley de probabilidades.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Conocimiento contextual y subjetivo.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Paradigmas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0" name="Google Shape;18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6187800" y="4475850"/>
            <a:ext cx="2003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(Della Porta &amp; Keating, 2013)</a:t>
            </a:r>
            <a:endParaRPr sz="11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182" name="Google Shape;182;p27"/>
          <p:cNvGraphicFramePr/>
          <p:nvPr/>
        </p:nvGraphicFramePr>
        <p:xfrm>
          <a:off x="952500" y="177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{8B9B1BCA-C8FE-49D7-8A65-EE098EDBD5E2}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8DD8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Positivismo</a:t>
                      </a:r>
                      <a:endParaRPr b="1"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8DD8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Pospositivismo</a:t>
                      </a:r>
                      <a:endParaRPr b="1"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8DD8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Interpretativo</a:t>
                      </a:r>
                      <a:endParaRPr b="1"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8DD8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¿Cuál metodología?</a:t>
                      </a:r>
                      <a:endParaRPr b="1" sz="13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5991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Empírica, orientada a la causalidad.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Empírica, reconociendo contextos.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Interés primordial en los significados, percepciones y el contexto.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¿Cuáles técnicas?</a:t>
                      </a:r>
                      <a:endParaRPr b="1" sz="13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5991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Métodos experimentales, modelos matemáticos, inferencia causal estadística.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Métodos estadísticos y encuestas.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Análisis de contenido del discurso y métodos etnográficos.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¿Qué es la investigación social?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descr="Forma&#10;&#10;Descripción generada automáticamente con confianza baja" id="190" name="Google Shape;190;p28"/>
          <p:cNvPicPr preferRelativeResize="0"/>
          <p:nvPr/>
        </p:nvPicPr>
        <p:blipFill rotWithShape="1">
          <a:blip r:embed="rId3">
            <a:alphaModFix/>
          </a:blip>
          <a:srcRect b="12914" l="0" r="0" t="0"/>
          <a:stretch/>
        </p:blipFill>
        <p:spPr>
          <a:xfrm>
            <a:off x="5674611" y="1229313"/>
            <a:ext cx="835298" cy="8335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 con confianza baja" id="191" name="Google Shape;191;p28"/>
          <p:cNvPicPr preferRelativeResize="0"/>
          <p:nvPr/>
        </p:nvPicPr>
        <p:blipFill rotWithShape="1">
          <a:blip r:embed="rId4">
            <a:alphaModFix/>
          </a:blip>
          <a:srcRect b="13584" l="0" r="0" t="0"/>
          <a:stretch/>
        </p:blipFill>
        <p:spPr>
          <a:xfrm>
            <a:off x="1606296" y="1259426"/>
            <a:ext cx="781002" cy="77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1158300" y="2032794"/>
            <a:ext cx="194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Ciencia natural</a:t>
            </a:r>
            <a:endParaRPr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5300034" y="2090406"/>
            <a:ext cx="176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Ciencia social</a:t>
            </a:r>
            <a:endParaRPr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Forma&#10;&#10;Descripción generada automáticamente con confianza baja" id="194" name="Google Shape;194;p28"/>
          <p:cNvPicPr preferRelativeResize="0"/>
          <p:nvPr/>
        </p:nvPicPr>
        <p:blipFill rotWithShape="1">
          <a:blip r:embed="rId5">
            <a:alphaModFix/>
          </a:blip>
          <a:srcRect b="13733" l="0" r="0" t="0"/>
          <a:stretch/>
        </p:blipFill>
        <p:spPr>
          <a:xfrm>
            <a:off x="6903267" y="2956955"/>
            <a:ext cx="1117727" cy="1104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 con confianza baja" id="195" name="Google Shape;195;p28"/>
          <p:cNvPicPr preferRelativeResize="0"/>
          <p:nvPr/>
        </p:nvPicPr>
        <p:blipFill rotWithShape="1">
          <a:blip r:embed="rId6">
            <a:alphaModFix/>
          </a:blip>
          <a:srcRect b="15483" l="0" r="0" t="0"/>
          <a:stretch/>
        </p:blipFill>
        <p:spPr>
          <a:xfrm>
            <a:off x="4533735" y="2956955"/>
            <a:ext cx="1140855" cy="11049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/>
        </p:nvSpPr>
        <p:spPr>
          <a:xfrm>
            <a:off x="4238176" y="4184959"/>
            <a:ext cx="1871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Método cualitativo</a:t>
            </a:r>
            <a:endParaRPr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6461808" y="4184941"/>
            <a:ext cx="20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lt2"/>
                </a:solidFill>
                <a:highlight>
                  <a:schemeClr val="accent5"/>
                </a:highlight>
                <a:latin typeface="EB Garamond"/>
                <a:ea typeface="EB Garamond"/>
                <a:cs typeface="EB Garamond"/>
                <a:sym typeface="EB Garamond"/>
              </a:rPr>
              <a:t>Método cuantitativo</a:t>
            </a:r>
            <a:endParaRPr>
              <a:solidFill>
                <a:schemeClr val="lt2"/>
              </a:solidFill>
              <a:highlight>
                <a:schemeClr val="accent5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</a:t>
            </a: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Qué es la investigación cuantitativa?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En términos generales, se refiere a un conjunto de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s">
                <a:solidFill>
                  <a:schemeClr val="lt2"/>
                </a:solidFill>
                <a:highlight>
                  <a:schemeClr val="accent5"/>
                </a:highlight>
                <a:latin typeface="EB Garamond"/>
                <a:ea typeface="EB Garamond"/>
                <a:cs typeface="EB Garamond"/>
                <a:sym typeface="EB Garamond"/>
              </a:rPr>
              <a:t>métodos y técnicas que emplean números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para </a:t>
            </a:r>
            <a:r>
              <a:rPr lang="es">
                <a:highlight>
                  <a:srgbClr val="8DD8D3"/>
                </a:highlight>
                <a:latin typeface="EB Garamond"/>
                <a:ea typeface="EB Garamond"/>
                <a:cs typeface="EB Garamond"/>
                <a:sym typeface="EB Garamond"/>
              </a:rPr>
              <a:t>representar la realidad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Lo que se busca es </a:t>
            </a: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medir determinados aspectos, dimensiones o conceptos de la realidad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y relacionarlos con otros.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Usualmente se reconoce en encuestas, pero existen múltiples otros instrumentos que permiten aplicar técnicas cuantitativas.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Busca </a:t>
            </a: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limitar la arbitrariedad del investigador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o hacerla extremadamente explícita.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4" name="Google Shape;20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¿Qué caracteriza a la investigación cuantitativa?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0" name="Google Shape;21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Lo cuantitativo en ciencias sociales se </a:t>
            </a: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caracteriza 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por: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Empleo de </a:t>
            </a:r>
            <a:r>
              <a:rPr lang="es">
                <a:highlight>
                  <a:srgbClr val="8DD8D3"/>
                </a:highlight>
                <a:latin typeface="EB Garamond"/>
                <a:ea typeface="EB Garamond"/>
                <a:cs typeface="EB Garamond"/>
                <a:sym typeface="EB Garamond"/>
              </a:rPr>
              <a:t>números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para representar la realidad.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Requiere </a:t>
            </a:r>
            <a:r>
              <a:rPr lang="es">
                <a:solidFill>
                  <a:schemeClr val="lt2"/>
                </a:solidFill>
                <a:highlight>
                  <a:schemeClr val="accent3"/>
                </a:highlight>
                <a:latin typeface="EB Garamond"/>
                <a:ea typeface="EB Garamond"/>
                <a:cs typeface="EB Garamond"/>
                <a:sym typeface="EB Garamond"/>
              </a:rPr>
              <a:t>teoría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que justifique y explique limitaciones de transformar realidad social en números.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Requiere </a:t>
            </a:r>
            <a:r>
              <a:rPr lang="es">
                <a:solidFill>
                  <a:schemeClr val="lt2"/>
                </a:solidFill>
                <a:highlight>
                  <a:schemeClr val="accent5"/>
                </a:highlight>
                <a:latin typeface="EB Garamond"/>
                <a:ea typeface="EB Garamond"/>
                <a:cs typeface="EB Garamond"/>
                <a:sym typeface="EB Garamond"/>
              </a:rPr>
              <a:t>instrumentos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que permitan transformar la realidad social en números.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Requiere de </a:t>
            </a:r>
            <a:r>
              <a:rPr lang="es">
                <a:solidFill>
                  <a:schemeClr val="lt2"/>
                </a:solidFill>
                <a:highlight>
                  <a:schemeClr val="accent3"/>
                </a:highlight>
                <a:latin typeface="EB Garamond"/>
                <a:ea typeface="EB Garamond"/>
                <a:cs typeface="EB Garamond"/>
                <a:sym typeface="EB Garamond"/>
              </a:rPr>
              <a:t>técnica de análisis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que le permita aprovechar trabajar con números: Uso de la </a:t>
            </a:r>
            <a:r>
              <a:rPr lang="es">
                <a:solidFill>
                  <a:schemeClr val="lt2"/>
                </a:solidFill>
                <a:highlight>
                  <a:srgbClr val="A64D79"/>
                </a:highlight>
                <a:latin typeface="EB Garamond"/>
                <a:ea typeface="EB Garamond"/>
                <a:cs typeface="EB Garamond"/>
                <a:sym typeface="EB Garamond"/>
              </a:rPr>
              <a:t>estadística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Es una </a:t>
            </a: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estrategia de investigación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que apuesta por el </a:t>
            </a: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potencial cognoscitivo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que tendría transformar la realidad social en números.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1" name="Google Shape;21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¿Por qué es necesario saber estadística?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7" name="Google Shape;21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8369"/>
            <a:ext cx="9144002" cy="360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1090500"/>
            <a:ext cx="8520600" cy="25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Profesora: Daniela Olivares Collío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danielaolivarescollio@gmail.com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Ayudante: Katherine Aravena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katherine.aravena@ug.uchile.cl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377">
                <a:solidFill>
                  <a:schemeClr val="lt2"/>
                </a:solidFill>
              </a:rPr>
              <a:t>I.1. Fundamentos de la Investigación Cuantitativa</a:t>
            </a:r>
            <a:endParaRPr sz="3377">
              <a:solidFill>
                <a:schemeClr val="lt2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indent="-408940" lvl="0" marL="45720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Char char="➔"/>
            </a:pPr>
            <a:r>
              <a:rPr lang="es" sz="3155">
                <a:solidFill>
                  <a:schemeClr val="lt2"/>
                </a:solidFill>
              </a:rPr>
              <a:t>Medir la realidad social</a:t>
            </a:r>
            <a:endParaRPr sz="3155">
              <a:solidFill>
                <a:schemeClr val="lt2"/>
              </a:solidFill>
            </a:endParaRPr>
          </a:p>
        </p:txBody>
      </p:sp>
      <p:sp>
        <p:nvSpPr>
          <p:cNvPr id="224" name="Google Shape;22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¿Qué es medir en ciencias sociales?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0" name="Google Shape;23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highlight>
                <a:schemeClr val="accent5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  <a:highlight>
                  <a:schemeClr val="accent5"/>
                </a:highlight>
                <a:latin typeface="EB Garamond"/>
                <a:ea typeface="EB Garamond"/>
                <a:cs typeface="EB Garamond"/>
                <a:sym typeface="EB Garamond"/>
              </a:rPr>
              <a:t>Asignar un número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de acuerdo a la </a:t>
            </a:r>
            <a:r>
              <a:rPr lang="es">
                <a:highlight>
                  <a:srgbClr val="8DD8D3"/>
                </a:highlight>
                <a:latin typeface="EB Garamond"/>
                <a:ea typeface="EB Garamond"/>
                <a:cs typeface="EB Garamond"/>
                <a:sym typeface="EB Garamond"/>
              </a:rPr>
              <a:t>cantidad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en que un </a:t>
            </a:r>
            <a:r>
              <a:rPr lang="es">
                <a:highlight>
                  <a:srgbClr val="8DD8D3"/>
                </a:highlight>
                <a:latin typeface="EB Garamond"/>
                <a:ea typeface="EB Garamond"/>
                <a:cs typeface="EB Garamond"/>
                <a:sym typeface="EB Garamond"/>
              </a:rPr>
              <a:t>objeto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posee una determinada </a:t>
            </a:r>
            <a:r>
              <a:rPr lang="es">
                <a:highlight>
                  <a:srgbClr val="8DD8D3"/>
                </a:highlight>
                <a:latin typeface="EB Garamond"/>
                <a:ea typeface="EB Garamond"/>
                <a:cs typeface="EB Garamond"/>
                <a:sym typeface="EB Garamond"/>
              </a:rPr>
              <a:t>propiedad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Ejemplo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Riqueza: asignar un número según la cantidad monetarizada de recursos y propiedades que sean de la propiedad de una persona.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1" name="Google Shape;23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¿Cómo se asignan los números? Teoría clásica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7" name="Google Shape;23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Fundamentado en la más básica operación de medición: </a:t>
            </a:r>
            <a:r>
              <a:rPr b="1" lang="es">
                <a:solidFill>
                  <a:schemeClr val="lt2"/>
                </a:solidFill>
                <a:highlight>
                  <a:schemeClr val="accent5"/>
                </a:highlight>
                <a:latin typeface="EB Garamond"/>
                <a:ea typeface="EB Garamond"/>
                <a:cs typeface="EB Garamond"/>
                <a:sym typeface="EB Garamond"/>
              </a:rPr>
              <a:t>contar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Para contar entidades continuas es necesario </a:t>
            </a:r>
            <a:r>
              <a:rPr b="1" lang="es">
                <a:solidFill>
                  <a:schemeClr val="lt2"/>
                </a:solidFill>
                <a:highlight>
                  <a:schemeClr val="accent3"/>
                </a:highlight>
                <a:latin typeface="EB Garamond"/>
                <a:ea typeface="EB Garamond"/>
                <a:cs typeface="EB Garamond"/>
                <a:sym typeface="EB Garamond"/>
              </a:rPr>
              <a:t>fraccionar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en función de unidades de medida.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Medición de magnitudes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2"/>
              </a:solidFill>
              <a:highlight>
                <a:schemeClr val="accent5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lt2"/>
              </a:solidFill>
              <a:highlight>
                <a:schemeClr val="accent5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8" name="Google Shape;23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39" name="Google Shape;239;p34"/>
          <p:cNvSpPr/>
          <p:nvPr/>
        </p:nvSpPr>
        <p:spPr>
          <a:xfrm>
            <a:off x="1658275" y="3042525"/>
            <a:ext cx="182700" cy="1489800"/>
          </a:xfrm>
          <a:prstGeom prst="rect">
            <a:avLst/>
          </a:prstGeom>
          <a:solidFill>
            <a:srgbClr val="8DD8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4"/>
          <p:cNvSpPr/>
          <p:nvPr/>
        </p:nvSpPr>
        <p:spPr>
          <a:xfrm>
            <a:off x="2063650" y="3042525"/>
            <a:ext cx="182700" cy="1489800"/>
          </a:xfrm>
          <a:prstGeom prst="rect">
            <a:avLst/>
          </a:prstGeom>
          <a:solidFill>
            <a:srgbClr val="8DD8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1" name="Google Shape;241;p34"/>
          <p:cNvCxnSpPr>
            <a:stCxn id="240" idx="1"/>
            <a:endCxn id="240" idx="3"/>
          </p:cNvCxnSpPr>
          <p:nvPr/>
        </p:nvCxnSpPr>
        <p:spPr>
          <a:xfrm>
            <a:off x="2063650" y="3787425"/>
            <a:ext cx="18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34"/>
          <p:cNvCxnSpPr/>
          <p:nvPr/>
        </p:nvCxnSpPr>
        <p:spPr>
          <a:xfrm>
            <a:off x="2063650" y="3447500"/>
            <a:ext cx="18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34"/>
          <p:cNvCxnSpPr/>
          <p:nvPr/>
        </p:nvCxnSpPr>
        <p:spPr>
          <a:xfrm>
            <a:off x="2063650" y="4127350"/>
            <a:ext cx="18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34"/>
          <p:cNvCxnSpPr/>
          <p:nvPr/>
        </p:nvCxnSpPr>
        <p:spPr>
          <a:xfrm rot="10800000">
            <a:off x="2424225" y="3267075"/>
            <a:ext cx="667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45" name="Google Shape;245;p34"/>
          <p:cNvSpPr txBox="1"/>
          <p:nvPr/>
        </p:nvSpPr>
        <p:spPr>
          <a:xfrm>
            <a:off x="3091725" y="3077675"/>
            <a:ext cx="134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Unidad arbitraria</a:t>
            </a:r>
            <a:endParaRPr sz="11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4937525" y="3077675"/>
            <a:ext cx="134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Magnitud = 4</a:t>
            </a:r>
            <a:endParaRPr sz="11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¿Cómo se asignan los números? Teoría clásica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2" name="Google Shape;252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Ventajas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Fácilmente interpretable.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Bajo nivel de arbitrariedad.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Desventajas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Poco aplicable en Ciencias Sociales, salvo con variables delimitadas: dinero, tiempo.</a:t>
            </a:r>
            <a:endParaRPr b="1">
              <a:solidFill>
                <a:schemeClr val="lt2"/>
              </a:solidFill>
              <a:highlight>
                <a:schemeClr val="accent5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3" name="Google Shape;25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¿Cómo se asignan los números? Teoría representacional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9" name="Google Shape;259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Origen: 1946, Stevens, psicólogo.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Medir no está restringido solamente a asignar números a magnitudes, sino a </a:t>
            </a:r>
            <a:r>
              <a:rPr lang="es">
                <a:solidFill>
                  <a:schemeClr val="lt2"/>
                </a:solidFill>
                <a:highlight>
                  <a:schemeClr val="accent5"/>
                </a:highlight>
                <a:latin typeface="EB Garamond"/>
                <a:ea typeface="EB Garamond"/>
                <a:cs typeface="EB Garamond"/>
                <a:sym typeface="EB Garamond"/>
              </a:rPr>
              <a:t>asignar números conforme a una regla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Las </a:t>
            </a:r>
            <a:r>
              <a:rPr lang="es">
                <a:solidFill>
                  <a:schemeClr val="lt2"/>
                </a:solidFill>
                <a:highlight>
                  <a:srgbClr val="A64D79"/>
                </a:highlight>
                <a:latin typeface="EB Garamond"/>
                <a:ea typeface="EB Garamond"/>
                <a:cs typeface="EB Garamond"/>
                <a:sym typeface="EB Garamond"/>
              </a:rPr>
              <a:t>reglas dependen de las propiedades de los números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que utilizamos y que queremos representar: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Distinción        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Orden               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Distancia          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Proporción      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0" name="Google Shape;26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61" name="Google Shape;261;p36"/>
          <p:cNvSpPr txBox="1"/>
          <p:nvPr/>
        </p:nvSpPr>
        <p:spPr>
          <a:xfrm>
            <a:off x="2297700" y="3028475"/>
            <a:ext cx="2375100" cy="13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"/>
              <a:buChar char="➔"/>
            </a:pPr>
            <a:r>
              <a:rPr lang="es" sz="18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Nivel nominal</a:t>
            </a:r>
            <a:endParaRPr sz="18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"/>
              <a:buChar char="➔"/>
            </a:pPr>
            <a:r>
              <a:rPr lang="es" sz="18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Nivel ordinal</a:t>
            </a:r>
            <a:endParaRPr sz="18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"/>
              <a:buChar char="➔"/>
            </a:pPr>
            <a:r>
              <a:rPr lang="es" sz="18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Nivel intervalar</a:t>
            </a:r>
            <a:endParaRPr sz="18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"/>
              <a:buChar char="➔"/>
            </a:pPr>
            <a:r>
              <a:rPr lang="es" sz="18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Nivel de razón</a:t>
            </a:r>
            <a:endParaRPr sz="18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¿Cómo se asignan los números? Teoría representacional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7" name="Google Shape;26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Origen: 1946, Stevens, psicólogo.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Medir no está restringido solamente a asignar números a magnitudes, sino a </a:t>
            </a:r>
            <a:r>
              <a:rPr lang="es">
                <a:solidFill>
                  <a:schemeClr val="lt2"/>
                </a:solidFill>
                <a:highlight>
                  <a:schemeClr val="accent5"/>
                </a:highlight>
                <a:latin typeface="EB Garamond"/>
                <a:ea typeface="EB Garamond"/>
                <a:cs typeface="EB Garamond"/>
                <a:sym typeface="EB Garamond"/>
              </a:rPr>
              <a:t>asignar números conforme a una regla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Las </a:t>
            </a:r>
            <a:r>
              <a:rPr lang="es">
                <a:solidFill>
                  <a:schemeClr val="lt2"/>
                </a:solidFill>
                <a:highlight>
                  <a:srgbClr val="A64D79"/>
                </a:highlight>
                <a:latin typeface="EB Garamond"/>
                <a:ea typeface="EB Garamond"/>
                <a:cs typeface="EB Garamond"/>
                <a:sym typeface="EB Garamond"/>
              </a:rPr>
              <a:t>reglas dependen de las propiedades de los números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que utilizamos y que queremos representar: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Distinción        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Orden               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Distancia          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Proporción      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8" name="Google Shape;26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69" name="Google Shape;269;p37"/>
          <p:cNvSpPr txBox="1"/>
          <p:nvPr/>
        </p:nvSpPr>
        <p:spPr>
          <a:xfrm>
            <a:off x="2297700" y="3028475"/>
            <a:ext cx="2375100" cy="13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"/>
              <a:buChar char="➔"/>
            </a:pPr>
            <a:r>
              <a:rPr lang="es" sz="18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Nivel nominal</a:t>
            </a:r>
            <a:endParaRPr sz="18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"/>
              <a:buChar char="➔"/>
            </a:pPr>
            <a:r>
              <a:rPr lang="es" sz="18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Nivel ordinal</a:t>
            </a:r>
            <a:endParaRPr sz="18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"/>
              <a:buChar char="➔"/>
            </a:pPr>
            <a:r>
              <a:rPr lang="es" sz="18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Nivel intervalar</a:t>
            </a:r>
            <a:endParaRPr sz="18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B Garamond"/>
              <a:buChar char="➔"/>
            </a:pPr>
            <a:r>
              <a:rPr lang="es" sz="18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Nivel de razón</a:t>
            </a:r>
            <a:endParaRPr sz="18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0" name="Google Shape;270;p37"/>
          <p:cNvSpPr/>
          <p:nvPr/>
        </p:nvSpPr>
        <p:spPr>
          <a:xfrm>
            <a:off x="2164200" y="3098750"/>
            <a:ext cx="2480382" cy="1384236"/>
          </a:xfrm>
          <a:prstGeom prst="irregularSeal2">
            <a:avLst/>
          </a:prstGeom>
          <a:solidFill>
            <a:srgbClr val="8DD8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spoiler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¿Cómo se asignan los números? Teoría representacional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6" name="Google Shape;27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Características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Los números </a:t>
            </a:r>
            <a:r>
              <a:rPr lang="es">
                <a:highlight>
                  <a:srgbClr val="8DD8D3"/>
                </a:highlight>
                <a:latin typeface="EB Garamond"/>
                <a:ea typeface="EB Garamond"/>
                <a:cs typeface="EB Garamond"/>
                <a:sym typeface="EB Garamond"/>
              </a:rPr>
              <a:t>representan relaciones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entre objetos.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Las </a:t>
            </a:r>
            <a:r>
              <a:rPr lang="es">
                <a:solidFill>
                  <a:schemeClr val="lt2"/>
                </a:solidFill>
                <a:highlight>
                  <a:schemeClr val="accent3"/>
                </a:highlight>
                <a:latin typeface="EB Garamond"/>
                <a:ea typeface="EB Garamond"/>
                <a:cs typeface="EB Garamond"/>
                <a:sym typeface="EB Garamond"/>
              </a:rPr>
              <a:t>relaciones entre los números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deben mantener las </a:t>
            </a:r>
            <a:r>
              <a:rPr lang="es">
                <a:solidFill>
                  <a:schemeClr val="lt2"/>
                </a:solidFill>
                <a:highlight>
                  <a:schemeClr val="accent3"/>
                </a:highlight>
                <a:latin typeface="EB Garamond"/>
                <a:ea typeface="EB Garamond"/>
                <a:cs typeface="EB Garamond"/>
                <a:sym typeface="EB Garamond"/>
              </a:rPr>
              <a:t>relaciones entre los objetos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Se construye </a:t>
            </a:r>
            <a:r>
              <a:rPr lang="es">
                <a:solidFill>
                  <a:schemeClr val="lt2"/>
                </a:solidFill>
                <a:highlight>
                  <a:srgbClr val="A64D79"/>
                </a:highlight>
                <a:latin typeface="EB Garamond"/>
                <a:ea typeface="EB Garamond"/>
                <a:cs typeface="EB Garamond"/>
                <a:sym typeface="EB Garamond"/>
              </a:rPr>
              <a:t>instrumento que “mide”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(asigna números en función de una regla) </a:t>
            </a:r>
            <a:r>
              <a:rPr lang="es">
                <a:solidFill>
                  <a:schemeClr val="lt2"/>
                </a:solidFill>
                <a:highlight>
                  <a:srgbClr val="A64D79"/>
                </a:highlight>
                <a:latin typeface="EB Garamond"/>
                <a:ea typeface="EB Garamond"/>
                <a:cs typeface="EB Garamond"/>
                <a:sym typeface="EB Garamond"/>
              </a:rPr>
              <a:t>el grado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en que los sujetos poseen las variables.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7" name="Google Shape;27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¿Cómo se asignan los números? Teoría representacional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3" name="Google Shape;283;p39"/>
          <p:cNvSpPr txBox="1"/>
          <p:nvPr>
            <p:ph idx="1" type="body"/>
          </p:nvPr>
        </p:nvSpPr>
        <p:spPr>
          <a:xfrm>
            <a:off x="311700" y="1152475"/>
            <a:ext cx="8520600" cy="36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Ventajas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Permite medir entidades complejas, no numerables directamente (medición indirecta).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No requiere unidad de medida.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Permite medir mayor número de objetos sociales.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Críticas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Ambigüedad en sentido del número asignado: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○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No hay unidad de medida.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○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No se emplean todas las propiedades de los números.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Menor validez del número asignado: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○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Operaciones para medir son discutibles.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○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No se mide directamente sino indirectamente.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4" name="Google Shape;28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¿Qué implica emplear números?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0" name="Google Shape;29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291" name="Google Shape;291;p40"/>
          <p:cNvGraphicFramePr/>
          <p:nvPr/>
        </p:nvGraphicFramePr>
        <p:xfrm>
          <a:off x="731525" y="1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{8B9B1BCA-C8FE-49D7-8A65-EE098EDBD5E2}</a:tableStyleId>
              </a:tblPr>
              <a:tblGrid>
                <a:gridCol w="5265325"/>
                <a:gridCol w="24156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Debemos </a:t>
                      </a:r>
                      <a:r>
                        <a:rPr b="1"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asignar números</a:t>
                      </a: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a entidades que inicialmente no los poseen (personas, grupos, sociedades, culturas, etc.) a través de un proceso estandarizado.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Medimos la realidad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Requiere de </a:t>
                      </a:r>
                      <a:r>
                        <a:rPr b="1"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herramientas</a:t>
                      </a: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para transformar conceptos abstractos en mediciones. 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Transformar constructos en variables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La producción o levantamiento de información debe usar procedimientos que permitan </a:t>
                      </a:r>
                      <a:r>
                        <a:rPr b="1"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transformarla</a:t>
                      </a: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en números fácilmente.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Codificación y operacionalización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Requiere de un </a:t>
                      </a:r>
                      <a:r>
                        <a:rPr b="1"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procedimiento</a:t>
                      </a: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que permita sintetizar, manipular y analizar grandes volúmenes de números.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Estadística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Se requiere seleccionar unidades (usualmente individuos) “representativos” de la población que se estudia.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solidFill>
                            <a:schemeClr val="dk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Muestreo</a:t>
                      </a:r>
                      <a:endParaRPr sz="1300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92" name="Google Shape;292;p40"/>
          <p:cNvSpPr/>
          <p:nvPr/>
        </p:nvSpPr>
        <p:spPr>
          <a:xfrm>
            <a:off x="5809150" y="1689050"/>
            <a:ext cx="407700" cy="129000"/>
          </a:xfrm>
          <a:prstGeom prst="chevron">
            <a:avLst>
              <a:gd fmla="val 50000" name="adj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3" name="Google Shape;293;p40"/>
          <p:cNvSpPr/>
          <p:nvPr/>
        </p:nvSpPr>
        <p:spPr>
          <a:xfrm>
            <a:off x="5809150" y="2328263"/>
            <a:ext cx="407700" cy="129000"/>
          </a:xfrm>
          <a:prstGeom prst="chevron">
            <a:avLst>
              <a:gd fmla="val 50000" name="adj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4" name="Google Shape;294;p40"/>
          <p:cNvSpPr/>
          <p:nvPr/>
        </p:nvSpPr>
        <p:spPr>
          <a:xfrm>
            <a:off x="5809150" y="2967500"/>
            <a:ext cx="407700" cy="129000"/>
          </a:xfrm>
          <a:prstGeom prst="chevron">
            <a:avLst>
              <a:gd fmla="val 50000" name="adj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5" name="Google Shape;295;p40"/>
          <p:cNvSpPr/>
          <p:nvPr/>
        </p:nvSpPr>
        <p:spPr>
          <a:xfrm>
            <a:off x="5809150" y="3606750"/>
            <a:ext cx="407700" cy="129000"/>
          </a:xfrm>
          <a:prstGeom prst="chevron">
            <a:avLst>
              <a:gd fmla="val 50000" name="adj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6" name="Google Shape;296;p40"/>
          <p:cNvSpPr/>
          <p:nvPr/>
        </p:nvSpPr>
        <p:spPr>
          <a:xfrm>
            <a:off x="5809150" y="4166250"/>
            <a:ext cx="407700" cy="129000"/>
          </a:xfrm>
          <a:prstGeom prst="chevron">
            <a:avLst>
              <a:gd fmla="val 50000" name="adj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7" name="Google Shape;297;p40"/>
          <p:cNvSpPr txBox="1"/>
          <p:nvPr/>
        </p:nvSpPr>
        <p:spPr>
          <a:xfrm>
            <a:off x="6976975" y="4663225"/>
            <a:ext cx="14355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(Asún, 2006)</a:t>
            </a:r>
            <a:endParaRPr sz="11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Consideraciones al usar números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3" name="Google Shape;30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¿Qué </a:t>
            </a: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consecuencias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puede tener el transformar la realidad en números?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Simplificación analítica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No se representan directamente objetos complejos, sino que se fragmentan en propiedades y se les asigna números de acuerdo al grado o magnitud en que se las posee.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Supuesto de Homomorfismo de Teoría Representacional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Los números asignados son capaces y deben conservar las relaciones reales entre los objetos.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Reconstrucción de la complejidad a través de la combinación de fragmentos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○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Por ejemplo, con la estadística multivariada.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4" name="Google Shape;30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Objetivos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Unidad </a:t>
            </a:r>
            <a:r>
              <a:rPr b="1" lang="es"/>
              <a:t>1</a:t>
            </a: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. Introducción a la investigación social cuantitativa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1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.1. Fundamentos de la Investigación Cuantitativa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1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.2. Características de la Investigación Cuantitativa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1.3. Problema de Investigación Cuantitativo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1.4. Conceptualización y operacionalización</a:t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Clase 01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Limitaciones y potencialidades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0" name="Google Shape;310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Limitaciones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: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No siempre hay homomorfismo entre números asignados y realidad (errores de medición).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Transformar realidad a números puede simplificar en exceso o perder lo esencial (datos irrelevantes).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No se logra reconstruir totalmente la complejidad (reductivismo).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Potencialidades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: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Manejo de grandes volúmenes de información a costos bajos.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Capacidad de asociar variables con nitidez.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Capacidad de estandarizar procedimientos para que sean reproducibles.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1" name="Google Shape;31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528"/>
              <a:buFont typeface="Arial"/>
              <a:buNone/>
            </a:pPr>
            <a:r>
              <a:rPr lang="es" sz="3488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I.2. Características de la Investigación Cuantitativa</a:t>
            </a:r>
            <a:endParaRPr sz="3488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528"/>
              <a:buFont typeface="Arial"/>
              <a:buNone/>
            </a:pPr>
            <a:r>
              <a:t/>
            </a:r>
            <a:endParaRPr sz="3488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673"/>
              <a:buFont typeface="Arial"/>
              <a:buNone/>
            </a:pPr>
            <a:r>
              <a:rPr lang="es" sz="3266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I.2.1. Etapas de la investigación cuantitativa</a:t>
            </a:r>
            <a:endParaRPr sz="3266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7" name="Google Shape;31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Investigación social cuantitativa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3" name="Google Shape;32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324" name="Google Shape;324;p44"/>
          <p:cNvGrpSpPr/>
          <p:nvPr/>
        </p:nvGrpSpPr>
        <p:grpSpPr>
          <a:xfrm>
            <a:off x="2413257" y="1405868"/>
            <a:ext cx="4317482" cy="2213063"/>
            <a:chOff x="1134" y="-61272"/>
            <a:chExt cx="4317482" cy="2213063"/>
          </a:xfrm>
        </p:grpSpPr>
        <p:sp>
          <p:nvSpPr>
            <p:cNvPr id="325" name="Google Shape;325;p44"/>
            <p:cNvSpPr/>
            <p:nvPr/>
          </p:nvSpPr>
          <p:spPr>
            <a:xfrm>
              <a:off x="1134" y="182552"/>
              <a:ext cx="1725300" cy="1725300"/>
            </a:xfrm>
            <a:prstGeom prst="ellipse">
              <a:avLst/>
            </a:prstGeom>
            <a:solidFill>
              <a:srgbClr val="FDBF41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26" name="Google Shape;326;p44"/>
            <p:cNvSpPr txBox="1"/>
            <p:nvPr/>
          </p:nvSpPr>
          <p:spPr>
            <a:xfrm>
              <a:off x="253815" y="435233"/>
              <a:ext cx="12201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000">
                  <a:solidFill>
                    <a:srgbClr val="FFFFF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Teoría</a:t>
              </a:r>
              <a:endParaRPr sz="30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1591956" y="-61272"/>
              <a:ext cx="1075200" cy="5823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FDB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28" name="Google Shape;328;p44"/>
            <p:cNvSpPr txBox="1"/>
            <p:nvPr/>
          </p:nvSpPr>
          <p:spPr>
            <a:xfrm>
              <a:off x="1591956" y="55193"/>
              <a:ext cx="9003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2593316" y="182552"/>
              <a:ext cx="1725300" cy="1725300"/>
            </a:xfrm>
            <a:prstGeom prst="ellipse">
              <a:avLst/>
            </a:prstGeom>
            <a:solidFill>
              <a:srgbClr val="699F82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30" name="Google Shape;330;p44"/>
            <p:cNvSpPr txBox="1"/>
            <p:nvPr/>
          </p:nvSpPr>
          <p:spPr>
            <a:xfrm>
              <a:off x="2845997" y="435233"/>
              <a:ext cx="12201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000">
                  <a:solidFill>
                    <a:srgbClr val="FFFFF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Datos</a:t>
              </a:r>
              <a:endParaRPr sz="30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31" name="Google Shape;331;p44"/>
            <p:cNvSpPr/>
            <p:nvPr/>
          </p:nvSpPr>
          <p:spPr>
            <a:xfrm rot="10800000">
              <a:off x="1652708" y="1569491"/>
              <a:ext cx="1075200" cy="5823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99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32" name="Google Shape;332;p44"/>
            <p:cNvSpPr txBox="1"/>
            <p:nvPr/>
          </p:nvSpPr>
          <p:spPr>
            <a:xfrm>
              <a:off x="1827509" y="1685929"/>
              <a:ext cx="9003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333" name="Google Shape;333;p44"/>
          <p:cNvSpPr txBox="1"/>
          <p:nvPr/>
        </p:nvSpPr>
        <p:spPr>
          <a:xfrm>
            <a:off x="2990246" y="4086100"/>
            <a:ext cx="316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*Los datos no hablan por sí solos</a:t>
            </a:r>
            <a:endParaRPr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Investigación social cuantitativa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9" name="Google Shape;33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40" name="Google Shape;34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163" y="1142200"/>
            <a:ext cx="7211675" cy="37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Etapas de la investigación social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46" name="Google Shape;346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347" name="Google Shape;347;p46"/>
          <p:cNvGrpSpPr/>
          <p:nvPr/>
        </p:nvGrpSpPr>
        <p:grpSpPr>
          <a:xfrm>
            <a:off x="689206" y="1675660"/>
            <a:ext cx="7765590" cy="896100"/>
            <a:chOff x="3415" y="525964"/>
            <a:chExt cx="7765590" cy="896100"/>
          </a:xfrm>
        </p:grpSpPr>
        <p:sp>
          <p:nvSpPr>
            <p:cNvPr id="348" name="Google Shape;348;p46"/>
            <p:cNvSpPr/>
            <p:nvPr/>
          </p:nvSpPr>
          <p:spPr>
            <a:xfrm>
              <a:off x="3415" y="525964"/>
              <a:ext cx="1493400" cy="896100"/>
            </a:xfrm>
            <a:prstGeom prst="roundRect">
              <a:avLst>
                <a:gd fmla="val 10000" name="adj"/>
              </a:avLst>
            </a:prstGeom>
            <a:solidFill>
              <a:srgbClr val="3C6BA4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49" name="Google Shape;349;p46"/>
            <p:cNvSpPr txBox="1"/>
            <p:nvPr/>
          </p:nvSpPr>
          <p:spPr>
            <a:xfrm>
              <a:off x="29659" y="552208"/>
              <a:ext cx="1440900" cy="8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FFFFF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1. Diseño de investigación</a:t>
              </a:r>
              <a:endParaRPr sz="17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50" name="Google Shape;350;p46"/>
            <p:cNvSpPr/>
            <p:nvPr/>
          </p:nvSpPr>
          <p:spPr>
            <a:xfrm>
              <a:off x="1646132" y="788799"/>
              <a:ext cx="316500" cy="3705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3C6B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51" name="Google Shape;351;p46"/>
            <p:cNvSpPr txBox="1"/>
            <p:nvPr/>
          </p:nvSpPr>
          <p:spPr>
            <a:xfrm>
              <a:off x="1646132" y="862870"/>
              <a:ext cx="221700" cy="2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52" name="Google Shape;352;p46"/>
            <p:cNvSpPr/>
            <p:nvPr/>
          </p:nvSpPr>
          <p:spPr>
            <a:xfrm>
              <a:off x="2094145" y="525964"/>
              <a:ext cx="1493400" cy="896100"/>
            </a:xfrm>
            <a:prstGeom prst="roundRect">
              <a:avLst>
                <a:gd fmla="val 10000" name="adj"/>
              </a:avLst>
            </a:prstGeom>
            <a:solidFill>
              <a:srgbClr val="699F82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53" name="Google Shape;353;p46"/>
            <p:cNvSpPr txBox="1"/>
            <p:nvPr/>
          </p:nvSpPr>
          <p:spPr>
            <a:xfrm>
              <a:off x="2120389" y="552208"/>
              <a:ext cx="1440900" cy="8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FFFFF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2. Recolección de datos</a:t>
              </a:r>
              <a:endParaRPr sz="17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54" name="Google Shape;354;p46"/>
            <p:cNvSpPr/>
            <p:nvPr/>
          </p:nvSpPr>
          <p:spPr>
            <a:xfrm>
              <a:off x="3736862" y="788799"/>
              <a:ext cx="316500" cy="3705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99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55" name="Google Shape;355;p46"/>
            <p:cNvSpPr txBox="1"/>
            <p:nvPr/>
          </p:nvSpPr>
          <p:spPr>
            <a:xfrm>
              <a:off x="3736862" y="862870"/>
              <a:ext cx="221700" cy="2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56" name="Google Shape;356;p46"/>
            <p:cNvSpPr/>
            <p:nvPr/>
          </p:nvSpPr>
          <p:spPr>
            <a:xfrm>
              <a:off x="4184875" y="525964"/>
              <a:ext cx="1493400" cy="896100"/>
            </a:xfrm>
            <a:prstGeom prst="roundRect">
              <a:avLst>
                <a:gd fmla="val 10000" name="adj"/>
              </a:avLst>
            </a:prstGeom>
            <a:solidFill>
              <a:srgbClr val="322154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57" name="Google Shape;357;p46"/>
            <p:cNvSpPr txBox="1"/>
            <p:nvPr/>
          </p:nvSpPr>
          <p:spPr>
            <a:xfrm>
              <a:off x="4211119" y="552208"/>
              <a:ext cx="1440900" cy="8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FFFFF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3. Análisis de datos</a:t>
              </a:r>
              <a:endParaRPr sz="17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58" name="Google Shape;358;p46"/>
            <p:cNvSpPr/>
            <p:nvPr/>
          </p:nvSpPr>
          <p:spPr>
            <a:xfrm>
              <a:off x="5827592" y="788799"/>
              <a:ext cx="316500" cy="3705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3221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59" name="Google Shape;359;p46"/>
            <p:cNvSpPr txBox="1"/>
            <p:nvPr/>
          </p:nvSpPr>
          <p:spPr>
            <a:xfrm>
              <a:off x="5827592" y="862870"/>
              <a:ext cx="221700" cy="2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60" name="Google Shape;360;p46"/>
            <p:cNvSpPr/>
            <p:nvPr/>
          </p:nvSpPr>
          <p:spPr>
            <a:xfrm>
              <a:off x="6275605" y="525964"/>
              <a:ext cx="1493400" cy="896100"/>
            </a:xfrm>
            <a:prstGeom prst="roundRect">
              <a:avLst>
                <a:gd fmla="val 10000" name="adj"/>
              </a:avLst>
            </a:prstGeom>
            <a:solidFill>
              <a:srgbClr val="D8165D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61" name="Google Shape;361;p46"/>
            <p:cNvSpPr txBox="1"/>
            <p:nvPr/>
          </p:nvSpPr>
          <p:spPr>
            <a:xfrm>
              <a:off x="6301849" y="552208"/>
              <a:ext cx="1440900" cy="8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FFFFF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4. Resultados y Conclusiones</a:t>
              </a:r>
              <a:endParaRPr sz="17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362" name="Google Shape;362;p46"/>
          <p:cNvSpPr txBox="1"/>
          <p:nvPr/>
        </p:nvSpPr>
        <p:spPr>
          <a:xfrm>
            <a:off x="541050" y="2845800"/>
            <a:ext cx="16794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EB Garamond"/>
              <a:buAutoNum type="arabicPeriod"/>
            </a:pPr>
            <a:r>
              <a:rPr lang="es" sz="12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Tema</a:t>
            </a:r>
            <a:endParaRPr sz="12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EB Garamond"/>
              <a:buAutoNum type="arabicPeriod"/>
            </a:pPr>
            <a:r>
              <a:rPr lang="es" sz="12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Revisión bibliográfica</a:t>
            </a:r>
            <a:endParaRPr sz="12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EB Garamond"/>
              <a:buAutoNum type="arabicPeriod"/>
            </a:pPr>
            <a:r>
              <a:rPr lang="es" sz="12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Problematización</a:t>
            </a:r>
            <a:endParaRPr sz="12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EB Garamond"/>
              <a:buAutoNum type="arabicPeriod"/>
            </a:pPr>
            <a:r>
              <a:rPr lang="es" sz="12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Pregunta</a:t>
            </a:r>
            <a:endParaRPr sz="12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EB Garamond"/>
              <a:buAutoNum type="arabicPeriod"/>
            </a:pPr>
            <a:r>
              <a:rPr lang="es" sz="12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Objetivos</a:t>
            </a:r>
            <a:endParaRPr sz="12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EB Garamond"/>
              <a:buAutoNum type="arabicPeriod"/>
            </a:pPr>
            <a:r>
              <a:rPr lang="es" sz="12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Hipótesis</a:t>
            </a:r>
            <a:endParaRPr sz="12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EB Garamond"/>
              <a:buAutoNum type="arabicPeriod"/>
            </a:pPr>
            <a:r>
              <a:rPr lang="es" sz="12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Estrategia metodológica</a:t>
            </a:r>
            <a:endParaRPr sz="12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63" name="Google Shape;363;p46"/>
          <p:cNvSpPr txBox="1"/>
          <p:nvPr/>
        </p:nvSpPr>
        <p:spPr>
          <a:xfrm>
            <a:off x="4804050" y="2845800"/>
            <a:ext cx="16794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EB Garamond"/>
              <a:buAutoNum type="arabicPeriod"/>
            </a:pPr>
            <a:r>
              <a:rPr lang="es" sz="12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Análisis descriptivo</a:t>
            </a:r>
            <a:endParaRPr sz="12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EB Garamond"/>
              <a:buAutoNum type="arabicPeriod"/>
            </a:pPr>
            <a:r>
              <a:rPr lang="es" sz="12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Análisis correlacional</a:t>
            </a:r>
            <a:endParaRPr sz="12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EB Garamond"/>
              <a:buAutoNum type="arabicPeriod"/>
            </a:pPr>
            <a:r>
              <a:rPr lang="es" sz="12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Análisis causal</a:t>
            </a:r>
            <a:endParaRPr sz="12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EB Garamond"/>
              <a:buAutoNum type="arabicPeriod"/>
            </a:pPr>
            <a:r>
              <a:rPr lang="es" sz="12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Otros.</a:t>
            </a:r>
            <a:endParaRPr sz="12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69" name="Google Shape;36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1225" y="19050"/>
            <a:ext cx="478155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Etapas de la investigación social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75" name="Google Shape;375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descr="Diagrama&#10;&#10;Descripción generada automáticamente" id="376" name="Google Shape;37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713" y="1466650"/>
            <a:ext cx="8216575" cy="291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…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La clase de hoy será un resumen breve de los cursos Fundamentos de la Investigación Social y Diseños de Investigación Social.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 title="meme-clase-1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350" y="568275"/>
            <a:ext cx="3227350" cy="372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377">
                <a:solidFill>
                  <a:schemeClr val="lt2"/>
                </a:solidFill>
              </a:rPr>
              <a:t>I.1. Fundamentos de la Investigación Cuantitativa</a:t>
            </a:r>
            <a:endParaRPr sz="3377">
              <a:solidFill>
                <a:schemeClr val="lt2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indent="-408940" lvl="0" marL="45720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Char char="➔"/>
            </a:pPr>
            <a:r>
              <a:rPr lang="es" sz="3155">
                <a:solidFill>
                  <a:schemeClr val="lt2"/>
                </a:solidFill>
              </a:rPr>
              <a:t>Conceptos básicos</a:t>
            </a:r>
            <a:endParaRPr sz="3155">
              <a:solidFill>
                <a:schemeClr val="lt2"/>
              </a:solidFill>
            </a:endParaRPr>
          </a:p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¿Qué es la investigación social?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Primero… ¿qué es la </a:t>
            </a:r>
            <a:r>
              <a:rPr b="1" lang="es"/>
              <a:t>investigación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?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La investigación es el </a:t>
            </a:r>
            <a:r>
              <a:rPr lang="es">
                <a:highlight>
                  <a:srgbClr val="A2C4C9"/>
                </a:highlight>
                <a:latin typeface="EB Garamond"/>
                <a:ea typeface="EB Garamond"/>
                <a:cs typeface="EB Garamond"/>
                <a:sym typeface="EB Garamond"/>
              </a:rPr>
              <a:t>trabajo sistemático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que se lleva a cabo para </a:t>
            </a:r>
            <a:r>
              <a:rPr lang="es">
                <a:highlight>
                  <a:srgbClr val="A2C4C9"/>
                </a:highlight>
                <a:latin typeface="EB Garamond"/>
                <a:ea typeface="EB Garamond"/>
                <a:cs typeface="EB Garamond"/>
                <a:sym typeface="EB Garamond"/>
              </a:rPr>
              <a:t>generar conocimientos científicos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Pero ¿qué es el conocimiento científico? ¿Cómo se produce? ¿Qué es la ciencia? ¿Podemos hacer ciencia social? ¿Se puede medir la realidad social?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¿Qué es la ciencia?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11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La definición tradicional de ciencia estipula que se basa en hechos perceptibles por los sentidos, y no en subjetividades, por lo que existe la objetividad científica:</a:t>
            </a:r>
            <a:endParaRPr sz="11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7233475" y="4703625"/>
            <a:ext cx="13980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(Chalmers, 1999)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2104975" y="2264650"/>
            <a:ext cx="5064000" cy="822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1. Los hechos se dan directamente a observadores cuidadosos y desprejuiciados por medio de los sentidos.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2104975" y="3087250"/>
            <a:ext cx="5064000" cy="5073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2. </a:t>
            </a:r>
            <a:r>
              <a:rPr lang="e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Los hechos son anteriores a la teoría e independientes de ella.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2104975" y="3594550"/>
            <a:ext cx="5064000" cy="8226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3. </a:t>
            </a:r>
            <a:r>
              <a:rPr lang="e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Los hechos constituyen un fundamento firme y confiable para el conocimiento científico.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¿Qué es la ciencia?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La definición tradicional de ciencia estipula que se basa en hechos perceptibles por los sentidos, y no en subjetividades, por lo que existe la objetividad científica: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AutoNum type="arabicPeriod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Los hechos se dan directamente a observadores cuidadosos y desprejuiciados por medio de los sentidos.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AutoNum type="arabicPeriod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Los hechos son anteriores a la teoría e independientes de ella.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AutoNum type="arabicPeriod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Los hechos constituyen un fundamento firme y confiable para el conocimiento científico.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latin typeface="EB Garamond"/>
                <a:ea typeface="EB Garamond"/>
                <a:cs typeface="EB Garamond"/>
                <a:sym typeface="EB Garamond"/>
              </a:rPr>
              <a:t>(Chalmers, 1999)</a:t>
            </a:r>
            <a:endParaRPr sz="11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975" y="1203250"/>
            <a:ext cx="2069175" cy="1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5213" y="1264275"/>
            <a:ext cx="1549926" cy="154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1018149" y="2814200"/>
            <a:ext cx="1549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Fuente: Chalmers (1999)</a:t>
            </a:r>
            <a:endParaRPr sz="9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2925236" y="2928850"/>
            <a:ext cx="1580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Fuente: almaobservatory.com</a:t>
            </a:r>
            <a:endParaRPr sz="9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1514550" y="4663225"/>
            <a:ext cx="2296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Fuente: solarsystem.nasa.gov</a:t>
            </a:r>
            <a:endParaRPr sz="9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275" y="3344775"/>
            <a:ext cx="4295196" cy="13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/>
          <p:nvPr/>
        </p:nvSpPr>
        <p:spPr>
          <a:xfrm>
            <a:off x="6000750" y="2410200"/>
            <a:ext cx="365400" cy="3231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6926075" y="2892850"/>
            <a:ext cx="365400" cy="3231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8160575" y="3382525"/>
            <a:ext cx="365400" cy="3231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Entonces … </a:t>
            </a: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¿Qué es la ciencia?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Más que hablar de qué es la ciencia, nos aproximaremos desde la idea de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s">
                <a:highlight>
                  <a:srgbClr val="A2C4C9"/>
                </a:highlight>
                <a:latin typeface="EB Garamond"/>
                <a:ea typeface="EB Garamond"/>
                <a:cs typeface="EB Garamond"/>
                <a:sym typeface="EB Garamond"/>
              </a:rPr>
              <a:t>paradigmas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Existen distintos paradigmas (Khun, 1962): </a:t>
            </a:r>
            <a:r>
              <a:rPr lang="es">
                <a:highlight>
                  <a:srgbClr val="A2C4C9"/>
                </a:highlight>
                <a:latin typeface="EB Garamond"/>
                <a:ea typeface="EB Garamond"/>
                <a:cs typeface="EB Garamond"/>
                <a:sym typeface="EB Garamond"/>
              </a:rPr>
              <a:t>conjuntos de normas y principios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que rigen la ciencia.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Enfoques respecto a lo que significa el hacer ciencia.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