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y="5143500" cx="9144000"/>
  <p:notesSz cx="6858000" cy="9144000"/>
  <p:embeddedFontLst>
    <p:embeddedFont>
      <p:font typeface="EB Garamond"/>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56CF66F-1F46-4ACB-8706-68A7E53BE109}">
  <a:tblStyle styleId="{C56CF66F-1F46-4ACB-8706-68A7E53BE109}"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EBGaramond-italic.fntdata"/><Relationship Id="rId20" Type="http://schemas.openxmlformats.org/officeDocument/2006/relationships/slide" Target="slides/slide14.xml"/><Relationship Id="rId41" Type="http://schemas.openxmlformats.org/officeDocument/2006/relationships/font" Target="fonts/EBGaramond-boldItalic.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EBGaramond-bold.fntdata"/><Relationship Id="rId16" Type="http://schemas.openxmlformats.org/officeDocument/2006/relationships/slide" Target="slides/slide10.xml"/><Relationship Id="rId38" Type="http://schemas.openxmlformats.org/officeDocument/2006/relationships/font" Target="fonts/EBGaramond-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b2820121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7b2820121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7c2ec762c2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37c2ec762c2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7c2ec762c2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37c2ec762c2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7c2ec762c2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7c2ec762c2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7c2ec762c2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7c2ec762c2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7c2ec762c2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7c2ec762c2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7c2ec762c2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37c2ec762c2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37c2ec762c2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37c2ec762c2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7c2ec762c2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7c2ec762c2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37c2ec762c2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37c2ec762c2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37c2ec762c2_0_2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37c2ec762c2_0_2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37c2ec762c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7c2ec762c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37c2ec762c2_0_2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2" name="Google Shape;312;g37c2ec762c2_0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37c2ec762c2_0_2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37c2ec762c2_0_2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37c2ec762c2_0_2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7" name="Google Shape;327;g37c2ec762c2_0_2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37c2ec762c2_0_2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4" name="Google Shape;334;g37c2ec762c2_0_2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37c2ec762c2_0_2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37c2ec762c2_0_2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37c2ec762c2_0_2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37c2ec762c2_0_2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37c2ec762c2_0_2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37c2ec762c2_0_2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37c2ec762c2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1" name="Google Shape;371;g37c2ec762c2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g37c2ec762c2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8" name="Google Shape;378;g37c2ec762c2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g37c2ec762c2_0_2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4" name="Google Shape;384;g37c2ec762c2_0_2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be0ec9c984_0_4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be0ec9c984_0_4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37c2ec762c2_0_2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1" name="Google Shape;391;g37c2ec762c2_0_2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g37b28201211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8" name="Google Shape;398;g37b28201211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be0ec9c984_0_5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be0ec9c984_0_5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c811221d5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c811221d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c811221d5c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c811221d5c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c811221d5c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c811221d5c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7c2ec762c2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7c2ec762c2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7c2ec762c2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7c2ec762c2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daniela.olivares2@mail.udp.cl" TargetMode="External"/><Relationship Id="rId4" Type="http://schemas.openxmlformats.org/officeDocument/2006/relationships/hyperlink" Target="mailto:maria.nunez.2@ug.uchile.c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latin typeface="EB Garamond"/>
                <a:ea typeface="EB Garamond"/>
                <a:cs typeface="EB Garamond"/>
                <a:sym typeface="EB Garamond"/>
              </a:rPr>
              <a:t>Métodos Cuantitativos</a:t>
            </a:r>
            <a:endParaRPr>
              <a:latin typeface="EB Garamond"/>
              <a:ea typeface="EB Garamond"/>
              <a:cs typeface="EB Garamond"/>
              <a:sym typeface="EB Garamond"/>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92500"/>
          </a:bodyPr>
          <a:lstStyle/>
          <a:p>
            <a:pPr indent="0" lvl="0" marL="0" rtl="0" algn="ctr">
              <a:spcBef>
                <a:spcPts val="0"/>
              </a:spcBef>
              <a:spcAft>
                <a:spcPts val="0"/>
              </a:spcAft>
              <a:buNone/>
            </a:pPr>
            <a:r>
              <a:rPr lang="es" sz="2600">
                <a:latin typeface="EB Garamond"/>
                <a:ea typeface="EB Garamond"/>
                <a:cs typeface="EB Garamond"/>
                <a:sym typeface="EB Garamond"/>
              </a:rPr>
              <a:t>Clase 02: Unidad I. Introducción a la investigación social cuantitativa</a:t>
            </a:r>
            <a:endParaRPr sz="2600">
              <a:latin typeface="EB Garamond"/>
              <a:ea typeface="EB Garamond"/>
              <a:cs typeface="EB Garamond"/>
              <a:sym typeface="EB Garamond"/>
            </a:endParaRPr>
          </a:p>
        </p:txBody>
      </p:sp>
      <p:sp>
        <p:nvSpPr>
          <p:cNvPr id="56" name="Google Shape;56;p13"/>
          <p:cNvSpPr txBox="1"/>
          <p:nvPr>
            <p:ph idx="1" type="subTitle"/>
          </p:nvPr>
        </p:nvSpPr>
        <p:spPr>
          <a:xfrm>
            <a:off x="311700" y="384875"/>
            <a:ext cx="8520600" cy="792600"/>
          </a:xfrm>
          <a:prstGeom prst="rect">
            <a:avLst/>
          </a:prstGeom>
        </p:spPr>
        <p:txBody>
          <a:bodyPr anchorCtr="0" anchor="t" bIns="91425" lIns="91425" spcFirstLastPara="1" rIns="91425" wrap="square" tIns="91425">
            <a:normAutofit/>
          </a:bodyPr>
          <a:lstStyle/>
          <a:p>
            <a:pPr indent="0" lvl="0" marL="0" rtl="0" algn="l">
              <a:lnSpc>
                <a:spcPct val="80000"/>
              </a:lnSpc>
              <a:spcBef>
                <a:spcPts val="0"/>
              </a:spcBef>
              <a:spcAft>
                <a:spcPts val="0"/>
              </a:spcAft>
              <a:buNone/>
            </a:pPr>
            <a:r>
              <a:rPr lang="es" sz="1400">
                <a:latin typeface="EB Garamond"/>
                <a:ea typeface="EB Garamond"/>
                <a:cs typeface="EB Garamond"/>
                <a:sym typeface="EB Garamond"/>
              </a:rPr>
              <a:t>Universidad Diego Portales</a:t>
            </a:r>
            <a:endParaRPr sz="1400">
              <a:latin typeface="EB Garamond"/>
              <a:ea typeface="EB Garamond"/>
              <a:cs typeface="EB Garamond"/>
              <a:sym typeface="EB Garamond"/>
            </a:endParaRPr>
          </a:p>
          <a:p>
            <a:pPr indent="0" lvl="0" marL="0" rtl="0" algn="l">
              <a:lnSpc>
                <a:spcPct val="80000"/>
              </a:lnSpc>
              <a:spcBef>
                <a:spcPts val="0"/>
              </a:spcBef>
              <a:spcAft>
                <a:spcPts val="0"/>
              </a:spcAft>
              <a:buNone/>
            </a:pPr>
            <a:r>
              <a:rPr lang="es" sz="1400">
                <a:latin typeface="EB Garamond"/>
                <a:ea typeface="EB Garamond"/>
                <a:cs typeface="EB Garamond"/>
                <a:sym typeface="EB Garamond"/>
              </a:rPr>
              <a:t>Facultad de Ciencias Sociales e Historia</a:t>
            </a:r>
            <a:endParaRPr sz="1400">
              <a:latin typeface="EB Garamond"/>
              <a:ea typeface="EB Garamond"/>
              <a:cs typeface="EB Garamond"/>
              <a:sym typeface="EB Garamond"/>
            </a:endParaRPr>
          </a:p>
          <a:p>
            <a:pPr indent="0" lvl="0" marL="0" rtl="0" algn="l">
              <a:lnSpc>
                <a:spcPct val="80000"/>
              </a:lnSpc>
              <a:spcBef>
                <a:spcPts val="0"/>
              </a:spcBef>
              <a:spcAft>
                <a:spcPts val="0"/>
              </a:spcAft>
              <a:buClr>
                <a:schemeClr val="dk1"/>
              </a:buClr>
              <a:buSzPts val="1100"/>
              <a:buFont typeface="Arial"/>
              <a:buNone/>
            </a:pPr>
            <a:r>
              <a:rPr lang="es" sz="1400">
                <a:latin typeface="EB Garamond"/>
                <a:ea typeface="EB Garamond"/>
                <a:cs typeface="EB Garamond"/>
                <a:sym typeface="EB Garamond"/>
              </a:rPr>
              <a:t>Antropología</a:t>
            </a:r>
            <a:endParaRPr sz="1400">
              <a:latin typeface="EB Garamond"/>
              <a:ea typeface="EB Garamond"/>
              <a:cs typeface="EB Garamond"/>
              <a:sym typeface="EB Garamond"/>
            </a:endParaRPr>
          </a:p>
        </p:txBody>
      </p:sp>
      <p:sp>
        <p:nvSpPr>
          <p:cNvPr id="57" name="Google Shape;57;p13"/>
          <p:cNvSpPr txBox="1"/>
          <p:nvPr>
            <p:ph idx="1" type="subTitle"/>
          </p:nvPr>
        </p:nvSpPr>
        <p:spPr>
          <a:xfrm>
            <a:off x="311700" y="4033150"/>
            <a:ext cx="8520600" cy="792600"/>
          </a:xfrm>
          <a:prstGeom prst="rect">
            <a:avLst/>
          </a:prstGeom>
        </p:spPr>
        <p:txBody>
          <a:bodyPr anchorCtr="0" anchor="t" bIns="91425" lIns="91425" spcFirstLastPara="1" rIns="91425" wrap="square" tIns="91425">
            <a:normAutofit/>
          </a:bodyPr>
          <a:lstStyle/>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Profesora: Daniela Olivares Collío</a:t>
            </a:r>
            <a:endParaRPr sz="1405">
              <a:latin typeface="EB Garamond"/>
              <a:ea typeface="EB Garamond"/>
              <a:cs typeface="EB Garamond"/>
              <a:sym typeface="EB Garamond"/>
            </a:endParaRPr>
          </a:p>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Ayudante: María Fernanda Núñez</a:t>
            </a:r>
            <a:endParaRPr sz="1405">
              <a:latin typeface="EB Garamond"/>
              <a:ea typeface="EB Garamond"/>
              <a:cs typeface="EB Garamond"/>
              <a:sym typeface="EB Garamond"/>
            </a:endParaRPr>
          </a:p>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2do semestre 2026</a:t>
            </a:r>
            <a:endParaRPr sz="1405">
              <a:latin typeface="EB Garamond"/>
              <a:ea typeface="EB Garamond"/>
              <a:cs typeface="EB Garamond"/>
              <a:sym typeface="EB Garamond"/>
            </a:endParaRPr>
          </a:p>
        </p:txBody>
      </p:sp>
      <p:pic>
        <p:nvPicPr>
          <p:cNvPr id="58" name="Google Shape;58;p13" title="UDP_LogoRGB_2lineas_Color_SinFondo.png"/>
          <p:cNvPicPr preferRelativeResize="0"/>
          <p:nvPr/>
        </p:nvPicPr>
        <p:blipFill>
          <a:blip r:embed="rId3">
            <a:alphaModFix/>
          </a:blip>
          <a:stretch>
            <a:fillRect/>
          </a:stretch>
        </p:blipFill>
        <p:spPr>
          <a:xfrm>
            <a:off x="6169400" y="132725"/>
            <a:ext cx="2662900" cy="648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Ejemplo</a:t>
            </a:r>
            <a:endParaRPr b="1">
              <a:latin typeface="EB Garamond"/>
              <a:ea typeface="EB Garamond"/>
              <a:cs typeface="EB Garamond"/>
              <a:sym typeface="EB Garamond"/>
            </a:endParaRPr>
          </a:p>
        </p:txBody>
      </p:sp>
      <p:sp>
        <p:nvSpPr>
          <p:cNvPr id="170" name="Google Shape;17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latin typeface="EB Garamond"/>
              <a:ea typeface="EB Garamond"/>
              <a:cs typeface="EB Garamond"/>
              <a:sym typeface="EB Garamond"/>
            </a:endParaRPr>
          </a:p>
          <a:p>
            <a:pPr indent="0" lvl="0" marL="0" rtl="0" algn="l">
              <a:spcBef>
                <a:spcPts val="1200"/>
              </a:spcBef>
              <a:spcAft>
                <a:spcPts val="0"/>
              </a:spcAft>
              <a:buNone/>
            </a:pPr>
            <a:r>
              <a:rPr b="1" lang="es">
                <a:latin typeface="EB Garamond"/>
                <a:ea typeface="EB Garamond"/>
                <a:cs typeface="EB Garamond"/>
                <a:sym typeface="EB Garamond"/>
              </a:rPr>
              <a:t>Pregunta</a:t>
            </a:r>
            <a:r>
              <a:rPr lang="es">
                <a:latin typeface="EB Garamond"/>
                <a:ea typeface="EB Garamond"/>
                <a:cs typeface="EB Garamond"/>
                <a:sym typeface="EB Garamond"/>
              </a:rPr>
              <a:t>: ¿Cuál es el </a:t>
            </a:r>
            <a:r>
              <a:rPr lang="es">
                <a:highlight>
                  <a:srgbClr val="FFC000"/>
                </a:highlight>
                <a:latin typeface="EB Garamond"/>
                <a:ea typeface="EB Garamond"/>
                <a:cs typeface="EB Garamond"/>
                <a:sym typeface="EB Garamond"/>
              </a:rPr>
              <a:t>efecto de la pandemia</a:t>
            </a:r>
            <a:r>
              <a:rPr lang="es">
                <a:latin typeface="EB Garamond"/>
                <a:ea typeface="EB Garamond"/>
                <a:cs typeface="EB Garamond"/>
                <a:sym typeface="EB Garamond"/>
              </a:rPr>
              <a:t> en la la </a:t>
            </a:r>
            <a:r>
              <a:rPr lang="es">
                <a:solidFill>
                  <a:schemeClr val="lt2"/>
                </a:solidFill>
                <a:highlight>
                  <a:schemeClr val="accent5"/>
                </a:highlight>
                <a:latin typeface="EB Garamond"/>
                <a:ea typeface="EB Garamond"/>
                <a:cs typeface="EB Garamond"/>
                <a:sym typeface="EB Garamond"/>
              </a:rPr>
              <a:t>participación laboral de mujeres</a:t>
            </a:r>
            <a:r>
              <a:rPr lang="es">
                <a:latin typeface="EB Garamond"/>
                <a:ea typeface="EB Garamond"/>
                <a:cs typeface="EB Garamond"/>
                <a:sym typeface="EB Garamond"/>
              </a:rPr>
              <a:t>?</a:t>
            </a:r>
            <a:endParaRPr>
              <a:latin typeface="EB Garamond"/>
              <a:ea typeface="EB Garamond"/>
              <a:cs typeface="EB Garamond"/>
              <a:sym typeface="EB Garamond"/>
            </a:endParaRPr>
          </a:p>
          <a:p>
            <a:pPr indent="0" lvl="0" marL="0" rtl="0" algn="l">
              <a:spcBef>
                <a:spcPts val="1200"/>
              </a:spcBef>
              <a:spcAft>
                <a:spcPts val="0"/>
              </a:spcAft>
              <a:buNone/>
            </a:pPr>
            <a:r>
              <a:rPr b="1" lang="es">
                <a:latin typeface="EB Garamond"/>
                <a:ea typeface="EB Garamond"/>
                <a:cs typeface="EB Garamond"/>
                <a:sym typeface="EB Garamond"/>
              </a:rPr>
              <a:t>Objetivo</a:t>
            </a:r>
            <a:r>
              <a:rPr lang="es">
                <a:latin typeface="EB Garamond"/>
                <a:ea typeface="EB Garamond"/>
                <a:cs typeface="EB Garamond"/>
                <a:sym typeface="EB Garamond"/>
              </a:rPr>
              <a:t>: Determinar el </a:t>
            </a:r>
            <a:r>
              <a:rPr lang="es">
                <a:highlight>
                  <a:srgbClr val="FDBF41"/>
                </a:highlight>
                <a:latin typeface="EB Garamond"/>
                <a:ea typeface="EB Garamond"/>
                <a:cs typeface="EB Garamond"/>
                <a:sym typeface="EB Garamond"/>
              </a:rPr>
              <a:t>efecto de la pandemi</a:t>
            </a:r>
            <a:r>
              <a:rPr lang="es">
                <a:latin typeface="EB Garamond"/>
                <a:ea typeface="EB Garamond"/>
                <a:cs typeface="EB Garamond"/>
                <a:sym typeface="EB Garamond"/>
              </a:rPr>
              <a:t>a en la </a:t>
            </a:r>
            <a:r>
              <a:rPr lang="es">
                <a:solidFill>
                  <a:schemeClr val="lt2"/>
                </a:solidFill>
                <a:highlight>
                  <a:schemeClr val="accent5"/>
                </a:highlight>
                <a:latin typeface="EB Garamond"/>
                <a:ea typeface="EB Garamond"/>
                <a:cs typeface="EB Garamond"/>
                <a:sym typeface="EB Garamond"/>
              </a:rPr>
              <a:t>participación laboral de mujeres</a:t>
            </a:r>
            <a:r>
              <a:rPr lang="es">
                <a:latin typeface="EB Garamond"/>
                <a:ea typeface="EB Garamond"/>
                <a:cs typeface="EB Garamond"/>
                <a:sym typeface="EB Garamond"/>
              </a:rPr>
              <a:t>, que residen en la </a:t>
            </a:r>
            <a:r>
              <a:rPr lang="es">
                <a:highlight>
                  <a:srgbClr val="FBE4D4"/>
                </a:highlight>
                <a:latin typeface="EB Garamond"/>
                <a:ea typeface="EB Garamond"/>
                <a:cs typeface="EB Garamond"/>
                <a:sym typeface="EB Garamond"/>
              </a:rPr>
              <a:t>región metropolitana, entre el año 2019 y 2020</a:t>
            </a:r>
            <a:r>
              <a:rPr lang="es">
                <a:latin typeface="EB Garamond"/>
                <a:ea typeface="EB Garamond"/>
                <a:cs typeface="EB Garamond"/>
                <a:sym typeface="EB Garamond"/>
              </a:rPr>
              <a:t>.</a:t>
            </a:r>
            <a:endParaRPr>
              <a:latin typeface="EB Garamond"/>
              <a:ea typeface="EB Garamond"/>
              <a:cs typeface="EB Garamond"/>
              <a:sym typeface="EB Garamond"/>
            </a:endParaRPr>
          </a:p>
          <a:p>
            <a:pPr indent="0" lvl="0" marL="0" rtl="0" algn="l">
              <a:spcBef>
                <a:spcPts val="1200"/>
              </a:spcBef>
              <a:spcAft>
                <a:spcPts val="1200"/>
              </a:spcAft>
              <a:buNone/>
            </a:pPr>
            <a:r>
              <a:rPr b="1" lang="es">
                <a:latin typeface="EB Garamond"/>
                <a:ea typeface="EB Garamond"/>
                <a:cs typeface="EB Garamond"/>
                <a:sym typeface="EB Garamond"/>
              </a:rPr>
              <a:t>Hipótesis</a:t>
            </a:r>
            <a:r>
              <a:rPr lang="es">
                <a:latin typeface="EB Garamond"/>
                <a:ea typeface="EB Garamond"/>
                <a:cs typeface="EB Garamond"/>
                <a:sym typeface="EB Garamond"/>
              </a:rPr>
              <a:t>: El contexto de </a:t>
            </a:r>
            <a:r>
              <a:rPr lang="es">
                <a:highlight>
                  <a:srgbClr val="FDBF41"/>
                </a:highlight>
                <a:latin typeface="EB Garamond"/>
                <a:ea typeface="EB Garamond"/>
                <a:cs typeface="EB Garamond"/>
                <a:sym typeface="EB Garamond"/>
              </a:rPr>
              <a:t>pandemia ha afectado</a:t>
            </a:r>
            <a:r>
              <a:rPr lang="es">
                <a:latin typeface="EB Garamond"/>
                <a:ea typeface="EB Garamond"/>
                <a:cs typeface="EB Garamond"/>
                <a:sym typeface="EB Garamond"/>
              </a:rPr>
              <a:t> </a:t>
            </a:r>
            <a:r>
              <a:rPr lang="es">
                <a:solidFill>
                  <a:schemeClr val="lt2"/>
                </a:solidFill>
                <a:highlight>
                  <a:srgbClr val="A64D79"/>
                </a:highlight>
                <a:latin typeface="EB Garamond"/>
                <a:ea typeface="EB Garamond"/>
                <a:cs typeface="EB Garamond"/>
                <a:sym typeface="EB Garamond"/>
              </a:rPr>
              <a:t>negativamente</a:t>
            </a:r>
            <a:r>
              <a:rPr lang="es">
                <a:latin typeface="EB Garamond"/>
                <a:ea typeface="EB Garamond"/>
                <a:cs typeface="EB Garamond"/>
                <a:sym typeface="EB Garamond"/>
              </a:rPr>
              <a:t> la </a:t>
            </a:r>
            <a:r>
              <a:rPr lang="es">
                <a:solidFill>
                  <a:schemeClr val="lt2"/>
                </a:solidFill>
                <a:highlight>
                  <a:schemeClr val="accent5"/>
                </a:highlight>
                <a:latin typeface="EB Garamond"/>
                <a:ea typeface="EB Garamond"/>
                <a:cs typeface="EB Garamond"/>
                <a:sym typeface="EB Garamond"/>
              </a:rPr>
              <a:t>participación laboral de mujeres.</a:t>
            </a:r>
            <a:endParaRPr>
              <a:latin typeface="EB Garamond"/>
              <a:ea typeface="EB Garamond"/>
              <a:cs typeface="EB Garamond"/>
              <a:sym typeface="EB Garamond"/>
            </a:endParaRPr>
          </a:p>
        </p:txBody>
      </p:sp>
      <p:sp>
        <p:nvSpPr>
          <p:cNvPr id="171" name="Google Shape;171;p2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75" name="Shape 175"/>
        <p:cNvGrpSpPr/>
        <p:nvPr/>
      </p:nvGrpSpPr>
      <p:grpSpPr>
        <a:xfrm>
          <a:off x="0" y="0"/>
          <a:ext cx="0" cy="0"/>
          <a:chOff x="0" y="0"/>
          <a:chExt cx="0" cy="0"/>
        </a:xfrm>
      </p:grpSpPr>
      <p:sp>
        <p:nvSpPr>
          <p:cNvPr id="176" name="Google Shape;176;p23"/>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457200" rtl="0" algn="ctr">
              <a:spcBef>
                <a:spcPts val="0"/>
              </a:spcBef>
              <a:spcAft>
                <a:spcPts val="0"/>
              </a:spcAft>
              <a:buNone/>
            </a:pPr>
            <a:r>
              <a:rPr lang="es">
                <a:solidFill>
                  <a:schemeClr val="lt2"/>
                </a:solidFill>
                <a:latin typeface="EB Garamond"/>
                <a:ea typeface="EB Garamond"/>
                <a:cs typeface="EB Garamond"/>
                <a:sym typeface="EB Garamond"/>
              </a:rPr>
              <a:t>I.3. Construcción de un problema de Investigación Cuantitativa</a:t>
            </a:r>
            <a:endParaRPr>
              <a:solidFill>
                <a:schemeClr val="lt2"/>
              </a:solidFill>
              <a:latin typeface="EB Garamond"/>
              <a:ea typeface="EB Garamond"/>
              <a:cs typeface="EB Garamond"/>
              <a:sym typeface="EB Garamond"/>
            </a:endParaRPr>
          </a:p>
          <a:p>
            <a:pPr indent="0" lvl="0" marL="457200" rtl="0" algn="ctr">
              <a:spcBef>
                <a:spcPts val="0"/>
              </a:spcBef>
              <a:spcAft>
                <a:spcPts val="0"/>
              </a:spcAft>
              <a:buClr>
                <a:schemeClr val="dk1"/>
              </a:buClr>
              <a:buSzPct val="30555"/>
              <a:buFont typeface="Arial"/>
              <a:buNone/>
            </a:pPr>
            <a:r>
              <a:t/>
            </a:r>
            <a:endParaRPr>
              <a:solidFill>
                <a:schemeClr val="lt2"/>
              </a:solidFill>
              <a:latin typeface="EB Garamond"/>
              <a:ea typeface="EB Garamond"/>
              <a:cs typeface="EB Garamond"/>
              <a:sym typeface="EB Garamond"/>
            </a:endParaRPr>
          </a:p>
          <a:p>
            <a:pPr indent="0" lvl="0" marL="457200" rtl="0" algn="ctr">
              <a:spcBef>
                <a:spcPts val="0"/>
              </a:spcBef>
              <a:spcAft>
                <a:spcPts val="0"/>
              </a:spcAft>
              <a:buNone/>
            </a:pPr>
            <a:r>
              <a:rPr lang="es" sz="3266">
                <a:solidFill>
                  <a:schemeClr val="lt2"/>
                </a:solidFill>
                <a:latin typeface="EB Garamond"/>
                <a:ea typeface="EB Garamond"/>
                <a:cs typeface="EB Garamond"/>
                <a:sym typeface="EB Garamond"/>
              </a:rPr>
              <a:t>I.3.2. Pregunta de Investigación</a:t>
            </a:r>
            <a:endParaRPr sz="3266">
              <a:solidFill>
                <a:schemeClr val="lt2"/>
              </a:solidFill>
              <a:latin typeface="EB Garamond"/>
              <a:ea typeface="EB Garamond"/>
              <a:cs typeface="EB Garamond"/>
              <a:sym typeface="EB Garamond"/>
            </a:endParaRPr>
          </a:p>
        </p:txBody>
      </p:sp>
      <p:sp>
        <p:nvSpPr>
          <p:cNvPr id="177" name="Google Shape;177;p2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81" name="Shape 181"/>
        <p:cNvGrpSpPr/>
        <p:nvPr/>
      </p:nvGrpSpPr>
      <p:grpSpPr>
        <a:xfrm>
          <a:off x="0" y="0"/>
          <a:ext cx="0" cy="0"/>
          <a:chOff x="0" y="0"/>
          <a:chExt cx="0" cy="0"/>
        </a:xfrm>
      </p:grpSpPr>
      <p:sp>
        <p:nvSpPr>
          <p:cNvPr id="182" name="Google Shape;182;p24"/>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457200" rtl="0" algn="ctr">
              <a:spcBef>
                <a:spcPts val="0"/>
              </a:spcBef>
              <a:spcAft>
                <a:spcPts val="0"/>
              </a:spcAft>
              <a:buNone/>
            </a:pPr>
            <a:r>
              <a:rPr lang="es">
                <a:solidFill>
                  <a:schemeClr val="lt2"/>
                </a:solidFill>
                <a:latin typeface="EB Garamond"/>
                <a:ea typeface="EB Garamond"/>
                <a:cs typeface="EB Garamond"/>
                <a:sym typeface="EB Garamond"/>
              </a:rPr>
              <a:t>I.3. Construcción de un problema de Investigación Cuantitativa</a:t>
            </a:r>
            <a:endParaRPr>
              <a:solidFill>
                <a:schemeClr val="lt2"/>
              </a:solidFill>
              <a:latin typeface="EB Garamond"/>
              <a:ea typeface="EB Garamond"/>
              <a:cs typeface="EB Garamond"/>
              <a:sym typeface="EB Garamond"/>
            </a:endParaRPr>
          </a:p>
          <a:p>
            <a:pPr indent="0" lvl="0" marL="457200" rtl="0" algn="ctr">
              <a:spcBef>
                <a:spcPts val="0"/>
              </a:spcBef>
              <a:spcAft>
                <a:spcPts val="0"/>
              </a:spcAft>
              <a:buClr>
                <a:schemeClr val="dk1"/>
              </a:buClr>
              <a:buSzPct val="30555"/>
              <a:buFont typeface="Arial"/>
              <a:buNone/>
            </a:pPr>
            <a:r>
              <a:t/>
            </a:r>
            <a:endParaRPr>
              <a:solidFill>
                <a:schemeClr val="lt2"/>
              </a:solidFill>
              <a:latin typeface="EB Garamond"/>
              <a:ea typeface="EB Garamond"/>
              <a:cs typeface="EB Garamond"/>
              <a:sym typeface="EB Garamond"/>
            </a:endParaRPr>
          </a:p>
          <a:p>
            <a:pPr indent="0" lvl="0" marL="457200" rtl="0" algn="ctr">
              <a:spcBef>
                <a:spcPts val="0"/>
              </a:spcBef>
              <a:spcAft>
                <a:spcPts val="0"/>
              </a:spcAft>
              <a:buNone/>
            </a:pPr>
            <a:r>
              <a:rPr lang="es" sz="3266">
                <a:solidFill>
                  <a:schemeClr val="lt2"/>
                </a:solidFill>
                <a:latin typeface="EB Garamond"/>
                <a:ea typeface="EB Garamond"/>
                <a:cs typeface="EB Garamond"/>
                <a:sym typeface="EB Garamond"/>
              </a:rPr>
              <a:t>I.3.3. Objetivos de Investigación</a:t>
            </a:r>
            <a:endParaRPr sz="3266">
              <a:solidFill>
                <a:schemeClr val="lt2"/>
              </a:solidFill>
              <a:latin typeface="EB Garamond"/>
              <a:ea typeface="EB Garamond"/>
              <a:cs typeface="EB Garamond"/>
              <a:sym typeface="EB Garamond"/>
            </a:endParaRPr>
          </a:p>
        </p:txBody>
      </p:sp>
      <p:sp>
        <p:nvSpPr>
          <p:cNvPr id="183" name="Google Shape;183;p2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A64D79"/>
        </a:solidFill>
      </p:bgPr>
    </p:bg>
    <p:spTree>
      <p:nvGrpSpPr>
        <p:cNvPr id="187" name="Shape 187"/>
        <p:cNvGrpSpPr/>
        <p:nvPr/>
      </p:nvGrpSpPr>
      <p:grpSpPr>
        <a:xfrm>
          <a:off x="0" y="0"/>
          <a:ext cx="0" cy="0"/>
          <a:chOff x="0" y="0"/>
          <a:chExt cx="0" cy="0"/>
        </a:xfrm>
      </p:grpSpPr>
      <p:sp>
        <p:nvSpPr>
          <p:cNvPr id="188" name="Google Shape;188;p25"/>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457200" rtl="0" algn="ctr">
              <a:spcBef>
                <a:spcPts val="0"/>
              </a:spcBef>
              <a:spcAft>
                <a:spcPts val="0"/>
              </a:spcAft>
              <a:buNone/>
            </a:pPr>
            <a:r>
              <a:rPr lang="es">
                <a:solidFill>
                  <a:schemeClr val="lt2"/>
                </a:solidFill>
                <a:latin typeface="EB Garamond"/>
                <a:ea typeface="EB Garamond"/>
                <a:cs typeface="EB Garamond"/>
                <a:sym typeface="EB Garamond"/>
              </a:rPr>
              <a:t>I.3. Construcción de un problema de Investigación Cuantitativa</a:t>
            </a:r>
            <a:endParaRPr>
              <a:solidFill>
                <a:schemeClr val="lt2"/>
              </a:solidFill>
              <a:latin typeface="EB Garamond"/>
              <a:ea typeface="EB Garamond"/>
              <a:cs typeface="EB Garamond"/>
              <a:sym typeface="EB Garamond"/>
            </a:endParaRPr>
          </a:p>
          <a:p>
            <a:pPr indent="0" lvl="0" marL="457200" rtl="0" algn="ctr">
              <a:spcBef>
                <a:spcPts val="0"/>
              </a:spcBef>
              <a:spcAft>
                <a:spcPts val="0"/>
              </a:spcAft>
              <a:buClr>
                <a:schemeClr val="dk1"/>
              </a:buClr>
              <a:buSzPct val="30555"/>
              <a:buFont typeface="Arial"/>
              <a:buNone/>
            </a:pPr>
            <a:r>
              <a:t/>
            </a:r>
            <a:endParaRPr>
              <a:solidFill>
                <a:schemeClr val="lt2"/>
              </a:solidFill>
              <a:latin typeface="EB Garamond"/>
              <a:ea typeface="EB Garamond"/>
              <a:cs typeface="EB Garamond"/>
              <a:sym typeface="EB Garamond"/>
            </a:endParaRPr>
          </a:p>
          <a:p>
            <a:pPr indent="0" lvl="0" marL="457200" rtl="0" algn="ctr">
              <a:spcBef>
                <a:spcPts val="0"/>
              </a:spcBef>
              <a:spcAft>
                <a:spcPts val="0"/>
              </a:spcAft>
              <a:buNone/>
            </a:pPr>
            <a:r>
              <a:rPr lang="es" sz="3266">
                <a:solidFill>
                  <a:schemeClr val="lt2"/>
                </a:solidFill>
                <a:latin typeface="EB Garamond"/>
                <a:ea typeface="EB Garamond"/>
                <a:cs typeface="EB Garamond"/>
                <a:sym typeface="EB Garamond"/>
              </a:rPr>
              <a:t>I.3.4. Formulación de hipótesis de investigación</a:t>
            </a:r>
            <a:endParaRPr sz="3266">
              <a:solidFill>
                <a:schemeClr val="lt2"/>
              </a:solidFill>
              <a:latin typeface="EB Garamond"/>
              <a:ea typeface="EB Garamond"/>
              <a:cs typeface="EB Garamond"/>
              <a:sym typeface="EB Garamond"/>
            </a:endParaRPr>
          </a:p>
        </p:txBody>
      </p:sp>
      <p:sp>
        <p:nvSpPr>
          <p:cNvPr id="189" name="Google Shape;189;p2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¿Qué son las hipótesis de investigación?</a:t>
            </a:r>
            <a:endParaRPr b="1">
              <a:latin typeface="EB Garamond"/>
              <a:ea typeface="EB Garamond"/>
              <a:cs typeface="EB Garamond"/>
              <a:sym typeface="EB Garamond"/>
            </a:endParaRPr>
          </a:p>
        </p:txBody>
      </p:sp>
      <p:sp>
        <p:nvSpPr>
          <p:cNvPr id="195" name="Google Shape;195;p2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
        <p:nvSpPr>
          <p:cNvPr id="196" name="Google Shape;19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lt2"/>
              </a:solidFill>
              <a:highlight>
                <a:schemeClr val="accent5"/>
              </a:highlight>
              <a:latin typeface="EB Garamond"/>
              <a:ea typeface="EB Garamond"/>
              <a:cs typeface="EB Garamond"/>
              <a:sym typeface="EB Garamond"/>
            </a:endParaRPr>
          </a:p>
          <a:p>
            <a:pPr indent="-342900" lvl="0" marL="457200" rtl="0" algn="l">
              <a:spcBef>
                <a:spcPts val="1200"/>
              </a:spcBef>
              <a:spcAft>
                <a:spcPts val="0"/>
              </a:spcAft>
              <a:buSzPts val="1800"/>
              <a:buFont typeface="EB Garamond"/>
              <a:buChar char="★"/>
            </a:pPr>
            <a:r>
              <a:rPr lang="es">
                <a:solidFill>
                  <a:schemeClr val="lt2"/>
                </a:solidFill>
                <a:highlight>
                  <a:schemeClr val="accent5"/>
                </a:highlight>
                <a:latin typeface="EB Garamond"/>
                <a:ea typeface="EB Garamond"/>
                <a:cs typeface="EB Garamond"/>
                <a:sym typeface="EB Garamond"/>
              </a:rPr>
              <a:t>Guías</a:t>
            </a:r>
            <a:r>
              <a:rPr lang="es">
                <a:latin typeface="EB Garamond"/>
                <a:ea typeface="EB Garamond"/>
                <a:cs typeface="EB Garamond"/>
                <a:sym typeface="EB Garamond"/>
              </a:rPr>
              <a:t> para una investigación o estudio.</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latin typeface="EB Garamond"/>
                <a:ea typeface="EB Garamond"/>
                <a:cs typeface="EB Garamond"/>
                <a:sym typeface="EB Garamond"/>
              </a:rPr>
              <a:t>Indica lo que se intenta probar, define </a:t>
            </a:r>
            <a:r>
              <a:rPr lang="es">
                <a:highlight>
                  <a:srgbClr val="FDBF41"/>
                </a:highlight>
                <a:latin typeface="EB Garamond"/>
                <a:ea typeface="EB Garamond"/>
                <a:cs typeface="EB Garamond"/>
                <a:sym typeface="EB Garamond"/>
              </a:rPr>
              <a:t>explicaciones tentativas</a:t>
            </a:r>
            <a:r>
              <a:rPr lang="es">
                <a:latin typeface="EB Garamond"/>
                <a:ea typeface="EB Garamond"/>
                <a:cs typeface="EB Garamond"/>
                <a:sym typeface="EB Garamond"/>
              </a:rPr>
              <a:t> del fenómeno investigado.</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latin typeface="EB Garamond"/>
                <a:ea typeface="EB Garamond"/>
                <a:cs typeface="EB Garamond"/>
                <a:sym typeface="EB Garamond"/>
              </a:rPr>
              <a:t>Nacen de la teoría existente, de la literatura.</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latin typeface="EB Garamond"/>
                <a:ea typeface="EB Garamond"/>
                <a:cs typeface="EB Garamond"/>
                <a:sym typeface="EB Garamond"/>
              </a:rPr>
              <a:t>Proposiciones tentativas acerca de la relación entre dos o más variables.</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solidFill>
                  <a:schemeClr val="lt2"/>
                </a:solidFill>
                <a:highlight>
                  <a:schemeClr val="accent3"/>
                </a:highlight>
                <a:latin typeface="EB Garamond"/>
                <a:ea typeface="EB Garamond"/>
                <a:cs typeface="EB Garamond"/>
                <a:sym typeface="EB Garamond"/>
              </a:rPr>
              <a:t>Relación estrecha entre: problema-objetivos-literatura-hipótesis</a:t>
            </a:r>
            <a:r>
              <a:rPr lang="es">
                <a:latin typeface="EB Garamond"/>
                <a:ea typeface="EB Garamond"/>
                <a:cs typeface="EB Garamond"/>
                <a:sym typeface="EB Garamond"/>
              </a:rPr>
              <a:t>.</a:t>
            </a:r>
            <a:endParaRPr>
              <a:latin typeface="EB Garamond"/>
              <a:ea typeface="EB Garamond"/>
              <a:cs typeface="EB Garamond"/>
              <a:sym typeface="EB Garamon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Lo que NO son</a:t>
            </a:r>
            <a:endParaRPr b="1">
              <a:latin typeface="EB Garamond"/>
              <a:ea typeface="EB Garamond"/>
              <a:cs typeface="EB Garamond"/>
              <a:sym typeface="EB Garamond"/>
            </a:endParaRPr>
          </a:p>
        </p:txBody>
      </p:sp>
      <p:sp>
        <p:nvSpPr>
          <p:cNvPr id="202" name="Google Shape;202;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latin typeface="EB Garamond"/>
              <a:ea typeface="EB Garamond"/>
              <a:cs typeface="EB Garamond"/>
              <a:sym typeface="EB Garamond"/>
            </a:endParaRPr>
          </a:p>
          <a:p>
            <a:pPr indent="0" lvl="0" marL="0" rtl="0" algn="l">
              <a:spcBef>
                <a:spcPts val="1200"/>
              </a:spcBef>
              <a:spcAft>
                <a:spcPts val="0"/>
              </a:spcAft>
              <a:buClr>
                <a:schemeClr val="dk1"/>
              </a:buClr>
              <a:buSzPts val="1100"/>
              <a:buFont typeface="Arial"/>
              <a:buNone/>
            </a:pPr>
            <a:r>
              <a:rPr lang="es">
                <a:latin typeface="EB Garamond"/>
                <a:ea typeface="EB Garamond"/>
                <a:cs typeface="EB Garamond"/>
                <a:sym typeface="EB Garamond"/>
              </a:rPr>
              <a:t>X 	</a:t>
            </a:r>
            <a:r>
              <a:rPr lang="es">
                <a:solidFill>
                  <a:schemeClr val="lt2"/>
                </a:solidFill>
                <a:highlight>
                  <a:srgbClr val="A64D79"/>
                </a:highlight>
                <a:latin typeface="EB Garamond"/>
                <a:ea typeface="EB Garamond"/>
                <a:cs typeface="EB Garamond"/>
                <a:sym typeface="EB Garamond"/>
              </a:rPr>
              <a:t>No es la afirmación</a:t>
            </a:r>
            <a:r>
              <a:rPr lang="es">
                <a:latin typeface="EB Garamond"/>
                <a:ea typeface="EB Garamond"/>
                <a:cs typeface="EB Garamond"/>
                <a:sym typeface="EB Garamond"/>
              </a:rPr>
              <a:t> de un hecho, está sujeta a comprobación.</a:t>
            </a:r>
            <a:endParaRPr>
              <a:latin typeface="EB Garamond"/>
              <a:ea typeface="EB Garamond"/>
              <a:cs typeface="EB Garamond"/>
              <a:sym typeface="EB Garamond"/>
            </a:endParaRPr>
          </a:p>
          <a:p>
            <a:pPr indent="0" lvl="0" marL="0" rtl="0" algn="l">
              <a:spcBef>
                <a:spcPts val="1200"/>
              </a:spcBef>
              <a:spcAft>
                <a:spcPts val="0"/>
              </a:spcAft>
              <a:buClr>
                <a:schemeClr val="dk1"/>
              </a:buClr>
              <a:buSzPts val="1100"/>
              <a:buFont typeface="Arial"/>
              <a:buNone/>
            </a:pPr>
            <a:r>
              <a:rPr lang="es">
                <a:latin typeface="EB Garamond"/>
                <a:ea typeface="EB Garamond"/>
                <a:cs typeface="EB Garamond"/>
                <a:sym typeface="EB Garamond"/>
              </a:rPr>
              <a:t>X 	</a:t>
            </a:r>
            <a:r>
              <a:rPr lang="es">
                <a:solidFill>
                  <a:schemeClr val="lt2"/>
                </a:solidFill>
                <a:highlight>
                  <a:srgbClr val="A64D79"/>
                </a:highlight>
                <a:latin typeface="EB Garamond"/>
                <a:ea typeface="EB Garamond"/>
                <a:cs typeface="EB Garamond"/>
                <a:sym typeface="EB Garamond"/>
              </a:rPr>
              <a:t>No siempre ilustran todo</a:t>
            </a:r>
            <a:r>
              <a:rPr lang="es">
                <a:latin typeface="EB Garamond"/>
                <a:ea typeface="EB Garamond"/>
                <a:cs typeface="EB Garamond"/>
                <a:sym typeface="EB Garamond"/>
              </a:rPr>
              <a:t> lo que se busca investigar.</a:t>
            </a:r>
            <a:endParaRPr>
              <a:latin typeface="EB Garamond"/>
              <a:ea typeface="EB Garamond"/>
              <a:cs typeface="EB Garamond"/>
              <a:sym typeface="EB Garamond"/>
            </a:endParaRPr>
          </a:p>
          <a:p>
            <a:pPr indent="0" lvl="0" marL="0" rtl="0" algn="l">
              <a:spcBef>
                <a:spcPts val="1200"/>
              </a:spcBef>
              <a:spcAft>
                <a:spcPts val="1200"/>
              </a:spcAft>
              <a:buNone/>
            </a:pPr>
            <a:r>
              <a:rPr lang="es">
                <a:latin typeface="EB Garamond"/>
                <a:ea typeface="EB Garamond"/>
                <a:cs typeface="EB Garamond"/>
                <a:sym typeface="EB Garamond"/>
              </a:rPr>
              <a:t>X 	</a:t>
            </a:r>
            <a:r>
              <a:rPr lang="es">
                <a:solidFill>
                  <a:schemeClr val="lt2"/>
                </a:solidFill>
                <a:highlight>
                  <a:srgbClr val="A64D79"/>
                </a:highlight>
                <a:latin typeface="EB Garamond"/>
                <a:ea typeface="EB Garamond"/>
                <a:cs typeface="EB Garamond"/>
                <a:sym typeface="EB Garamond"/>
              </a:rPr>
              <a:t>No</a:t>
            </a:r>
            <a:r>
              <a:rPr lang="es">
                <a:latin typeface="EB Garamond"/>
                <a:ea typeface="EB Garamond"/>
                <a:cs typeface="EB Garamond"/>
                <a:sym typeface="EB Garamond"/>
              </a:rPr>
              <a:t> necesariamente surgen de un </a:t>
            </a:r>
            <a:r>
              <a:rPr lang="es">
                <a:solidFill>
                  <a:schemeClr val="lt2"/>
                </a:solidFill>
                <a:highlight>
                  <a:srgbClr val="A64D79"/>
                </a:highlight>
                <a:latin typeface="EB Garamond"/>
                <a:ea typeface="EB Garamond"/>
                <a:cs typeface="EB Garamond"/>
                <a:sym typeface="EB Garamond"/>
              </a:rPr>
              <a:t>cuerpo teórico abundante</a:t>
            </a:r>
            <a:r>
              <a:rPr lang="es">
                <a:latin typeface="EB Garamond"/>
                <a:ea typeface="EB Garamond"/>
                <a:cs typeface="EB Garamond"/>
                <a:sym typeface="EB Garamond"/>
              </a:rPr>
              <a:t>.</a:t>
            </a:r>
            <a:endParaRPr>
              <a:latin typeface="EB Garamond"/>
              <a:ea typeface="EB Garamond"/>
              <a:cs typeface="EB Garamond"/>
              <a:sym typeface="EB Garamond"/>
            </a:endParaRPr>
          </a:p>
        </p:txBody>
      </p:sp>
      <p:sp>
        <p:nvSpPr>
          <p:cNvPr id="203" name="Google Shape;203;p2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Tipos de hipótesis de investigación según tipo de investigación</a:t>
            </a:r>
            <a:endParaRPr b="1">
              <a:latin typeface="EB Garamond"/>
              <a:ea typeface="EB Garamond"/>
              <a:cs typeface="EB Garamond"/>
              <a:sym typeface="EB Garamond"/>
            </a:endParaRPr>
          </a:p>
        </p:txBody>
      </p:sp>
      <p:sp>
        <p:nvSpPr>
          <p:cNvPr id="209" name="Google Shape;209;p2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210" name="Google Shape;210;p28"/>
          <p:cNvGrpSpPr/>
          <p:nvPr/>
        </p:nvGrpSpPr>
        <p:grpSpPr>
          <a:xfrm>
            <a:off x="606319" y="1349468"/>
            <a:ext cx="8020466" cy="2096036"/>
            <a:chOff x="4153" y="959175"/>
            <a:chExt cx="8020466" cy="2096036"/>
          </a:xfrm>
        </p:grpSpPr>
        <p:sp>
          <p:nvSpPr>
            <p:cNvPr id="211" name="Google Shape;211;p28"/>
            <p:cNvSpPr/>
            <p:nvPr/>
          </p:nvSpPr>
          <p:spPr>
            <a:xfrm>
              <a:off x="4014439" y="1825327"/>
              <a:ext cx="3144000" cy="3639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12" name="Google Shape;212;p28"/>
            <p:cNvSpPr/>
            <p:nvPr/>
          </p:nvSpPr>
          <p:spPr>
            <a:xfrm>
              <a:off x="4014439" y="1825327"/>
              <a:ext cx="1047900" cy="3639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13" name="Google Shape;213;p28"/>
            <p:cNvSpPr/>
            <p:nvPr/>
          </p:nvSpPr>
          <p:spPr>
            <a:xfrm>
              <a:off x="2966394" y="1825327"/>
              <a:ext cx="1047900" cy="3639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14" name="Google Shape;214;p28"/>
            <p:cNvSpPr/>
            <p:nvPr/>
          </p:nvSpPr>
          <p:spPr>
            <a:xfrm>
              <a:off x="870305" y="1825327"/>
              <a:ext cx="3144000" cy="3639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15" name="Google Shape;215;p28"/>
            <p:cNvSpPr/>
            <p:nvPr/>
          </p:nvSpPr>
          <p:spPr>
            <a:xfrm>
              <a:off x="3148286" y="959175"/>
              <a:ext cx="1732200" cy="866100"/>
            </a:xfrm>
            <a:prstGeom prst="rect">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8"/>
            <p:cNvSpPr txBox="1"/>
            <p:nvPr/>
          </p:nvSpPr>
          <p:spPr>
            <a:xfrm>
              <a:off x="3148286" y="959175"/>
              <a:ext cx="1732200" cy="866100"/>
            </a:xfrm>
            <a:prstGeom prst="rect">
              <a:avLst/>
            </a:prstGeom>
            <a:solidFill>
              <a:schemeClr val="accent3"/>
            </a:solid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lt2"/>
                  </a:solidFill>
                  <a:latin typeface="EB Garamond"/>
                  <a:ea typeface="EB Garamond"/>
                  <a:cs typeface="EB Garamond"/>
                  <a:sym typeface="EB Garamond"/>
                </a:rPr>
                <a:t>Investigación cuantitativa</a:t>
              </a:r>
              <a:endParaRPr>
                <a:solidFill>
                  <a:schemeClr val="lt2"/>
                </a:solidFill>
                <a:latin typeface="EB Garamond"/>
                <a:ea typeface="EB Garamond"/>
                <a:cs typeface="EB Garamond"/>
                <a:sym typeface="EB Garamond"/>
              </a:endParaRPr>
            </a:p>
          </p:txBody>
        </p:sp>
        <p:sp>
          <p:nvSpPr>
            <p:cNvPr id="217" name="Google Shape;217;p28"/>
            <p:cNvSpPr/>
            <p:nvPr/>
          </p:nvSpPr>
          <p:spPr>
            <a:xfrm>
              <a:off x="4153" y="2189111"/>
              <a:ext cx="1732200" cy="8661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8"/>
            <p:cNvSpPr txBox="1"/>
            <p:nvPr/>
          </p:nvSpPr>
          <p:spPr>
            <a:xfrm>
              <a:off x="4153" y="2189111"/>
              <a:ext cx="1732200" cy="8661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Exploratoria</a:t>
              </a:r>
              <a:endParaRPr>
                <a:solidFill>
                  <a:schemeClr val="dk2"/>
                </a:solidFill>
                <a:latin typeface="EB Garamond"/>
                <a:ea typeface="EB Garamond"/>
                <a:cs typeface="EB Garamond"/>
                <a:sym typeface="EB Garamond"/>
              </a:endParaRPr>
            </a:p>
          </p:txBody>
        </p:sp>
        <p:sp>
          <p:nvSpPr>
            <p:cNvPr id="219" name="Google Shape;219;p28"/>
            <p:cNvSpPr/>
            <p:nvPr/>
          </p:nvSpPr>
          <p:spPr>
            <a:xfrm>
              <a:off x="2100242" y="2189111"/>
              <a:ext cx="1732200" cy="8661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8"/>
            <p:cNvSpPr txBox="1"/>
            <p:nvPr/>
          </p:nvSpPr>
          <p:spPr>
            <a:xfrm>
              <a:off x="2100242" y="2189111"/>
              <a:ext cx="1732200" cy="8661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Descriptiva</a:t>
              </a:r>
              <a:endParaRPr>
                <a:solidFill>
                  <a:schemeClr val="dk2"/>
                </a:solidFill>
                <a:latin typeface="EB Garamond"/>
                <a:ea typeface="EB Garamond"/>
                <a:cs typeface="EB Garamond"/>
                <a:sym typeface="EB Garamond"/>
              </a:endParaRPr>
            </a:p>
          </p:txBody>
        </p:sp>
        <p:sp>
          <p:nvSpPr>
            <p:cNvPr id="221" name="Google Shape;221;p28"/>
            <p:cNvSpPr/>
            <p:nvPr/>
          </p:nvSpPr>
          <p:spPr>
            <a:xfrm>
              <a:off x="4196331" y="2189111"/>
              <a:ext cx="1732200" cy="8661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8"/>
            <p:cNvSpPr txBox="1"/>
            <p:nvPr/>
          </p:nvSpPr>
          <p:spPr>
            <a:xfrm>
              <a:off x="4196331" y="2189111"/>
              <a:ext cx="1732200" cy="8661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Correlacional</a:t>
              </a:r>
              <a:endParaRPr>
                <a:solidFill>
                  <a:schemeClr val="dk2"/>
                </a:solidFill>
                <a:latin typeface="EB Garamond"/>
                <a:ea typeface="EB Garamond"/>
                <a:cs typeface="EB Garamond"/>
                <a:sym typeface="EB Garamond"/>
              </a:endParaRPr>
            </a:p>
          </p:txBody>
        </p:sp>
        <p:sp>
          <p:nvSpPr>
            <p:cNvPr id="223" name="Google Shape;223;p28"/>
            <p:cNvSpPr/>
            <p:nvPr/>
          </p:nvSpPr>
          <p:spPr>
            <a:xfrm>
              <a:off x="6292419" y="2189111"/>
              <a:ext cx="1732200" cy="8661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8"/>
            <p:cNvSpPr txBox="1"/>
            <p:nvPr/>
          </p:nvSpPr>
          <p:spPr>
            <a:xfrm>
              <a:off x="6292419" y="2189111"/>
              <a:ext cx="1732200" cy="8661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Causal</a:t>
              </a:r>
              <a:endParaRPr>
                <a:solidFill>
                  <a:schemeClr val="dk2"/>
                </a:solidFill>
                <a:latin typeface="EB Garamond"/>
                <a:ea typeface="EB Garamond"/>
                <a:cs typeface="EB Garamond"/>
                <a:sym typeface="EB Garamond"/>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230" name="Google Shape;230;p29"/>
          <p:cNvGrpSpPr/>
          <p:nvPr/>
        </p:nvGrpSpPr>
        <p:grpSpPr>
          <a:xfrm>
            <a:off x="605008" y="1019234"/>
            <a:ext cx="8023096" cy="3156618"/>
            <a:chOff x="2842" y="628941"/>
            <a:chExt cx="8023096" cy="3156618"/>
          </a:xfrm>
        </p:grpSpPr>
        <p:sp>
          <p:nvSpPr>
            <p:cNvPr id="231" name="Google Shape;231;p29"/>
            <p:cNvSpPr/>
            <p:nvPr/>
          </p:nvSpPr>
          <p:spPr>
            <a:xfrm>
              <a:off x="6135324" y="2618298"/>
              <a:ext cx="246600" cy="7563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32" name="Google Shape;232;p29"/>
            <p:cNvSpPr/>
            <p:nvPr/>
          </p:nvSpPr>
          <p:spPr>
            <a:xfrm>
              <a:off x="3808926" y="1450989"/>
              <a:ext cx="2984100" cy="3453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33" name="Google Shape;233;p29"/>
            <p:cNvSpPr/>
            <p:nvPr/>
          </p:nvSpPr>
          <p:spPr>
            <a:xfrm>
              <a:off x="4145966" y="2618298"/>
              <a:ext cx="246600" cy="7563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34" name="Google Shape;234;p29"/>
            <p:cNvSpPr/>
            <p:nvPr/>
          </p:nvSpPr>
          <p:spPr>
            <a:xfrm>
              <a:off x="3808926" y="1450989"/>
              <a:ext cx="994800" cy="3453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35" name="Google Shape;235;p29"/>
            <p:cNvSpPr/>
            <p:nvPr/>
          </p:nvSpPr>
          <p:spPr>
            <a:xfrm>
              <a:off x="2156609" y="2618298"/>
              <a:ext cx="246600" cy="7563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36" name="Google Shape;236;p29"/>
            <p:cNvSpPr/>
            <p:nvPr/>
          </p:nvSpPr>
          <p:spPr>
            <a:xfrm>
              <a:off x="2814248" y="1450989"/>
              <a:ext cx="994800" cy="3453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37" name="Google Shape;237;p29"/>
            <p:cNvSpPr/>
            <p:nvPr/>
          </p:nvSpPr>
          <p:spPr>
            <a:xfrm>
              <a:off x="167251" y="2618298"/>
              <a:ext cx="246600" cy="7563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38" name="Google Shape;238;p29"/>
            <p:cNvSpPr/>
            <p:nvPr/>
          </p:nvSpPr>
          <p:spPr>
            <a:xfrm>
              <a:off x="824890" y="1450989"/>
              <a:ext cx="2984100" cy="3453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39" name="Google Shape;239;p29"/>
            <p:cNvSpPr/>
            <p:nvPr/>
          </p:nvSpPr>
          <p:spPr>
            <a:xfrm>
              <a:off x="2986878" y="628941"/>
              <a:ext cx="1644000" cy="822000"/>
            </a:xfrm>
            <a:prstGeom prst="rect">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9"/>
            <p:cNvSpPr txBox="1"/>
            <p:nvPr/>
          </p:nvSpPr>
          <p:spPr>
            <a:xfrm>
              <a:off x="2986878" y="628941"/>
              <a:ext cx="1644000" cy="822000"/>
            </a:xfrm>
            <a:prstGeom prst="rect">
              <a:avLst/>
            </a:prstGeom>
            <a:solidFill>
              <a:schemeClr val="accent3"/>
            </a:solid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lt2"/>
                  </a:solidFill>
                  <a:latin typeface="EB Garamond"/>
                  <a:ea typeface="EB Garamond"/>
                  <a:cs typeface="EB Garamond"/>
                  <a:sym typeface="EB Garamond"/>
                </a:rPr>
                <a:t>Investigación cuantitativa</a:t>
              </a:r>
              <a:endParaRPr>
                <a:solidFill>
                  <a:schemeClr val="lt2"/>
                </a:solidFill>
                <a:latin typeface="EB Garamond"/>
                <a:ea typeface="EB Garamond"/>
                <a:cs typeface="EB Garamond"/>
                <a:sym typeface="EB Garamond"/>
              </a:endParaRPr>
            </a:p>
          </p:txBody>
        </p:sp>
        <p:sp>
          <p:nvSpPr>
            <p:cNvPr id="241" name="Google Shape;241;p29"/>
            <p:cNvSpPr/>
            <p:nvPr/>
          </p:nvSpPr>
          <p:spPr>
            <a:xfrm>
              <a:off x="2842" y="1796250"/>
              <a:ext cx="1644000" cy="822000"/>
            </a:xfrm>
            <a:prstGeom prst="rect">
              <a:avLst/>
            </a:prstGeom>
            <a:solidFill>
              <a:srgbClr val="FBE4D4"/>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9"/>
            <p:cNvSpPr txBox="1"/>
            <p:nvPr/>
          </p:nvSpPr>
          <p:spPr>
            <a:xfrm>
              <a:off x="2842" y="1796250"/>
              <a:ext cx="1644000" cy="8220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Exploratoria</a:t>
              </a:r>
              <a:endParaRPr>
                <a:solidFill>
                  <a:schemeClr val="dk2"/>
                </a:solidFill>
                <a:latin typeface="EB Garamond"/>
                <a:ea typeface="EB Garamond"/>
                <a:cs typeface="EB Garamond"/>
                <a:sym typeface="EB Garamond"/>
              </a:endParaRPr>
            </a:p>
          </p:txBody>
        </p:sp>
        <p:sp>
          <p:nvSpPr>
            <p:cNvPr id="243" name="Google Shape;243;p29"/>
            <p:cNvSpPr/>
            <p:nvPr/>
          </p:nvSpPr>
          <p:spPr>
            <a:xfrm>
              <a:off x="413866" y="2963559"/>
              <a:ext cx="1644000" cy="822000"/>
            </a:xfrm>
            <a:prstGeom prst="rect">
              <a:avLst/>
            </a:prstGeom>
            <a:solidFill>
              <a:srgbClr val="D8165D"/>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29"/>
            <p:cNvSpPr txBox="1"/>
            <p:nvPr/>
          </p:nvSpPr>
          <p:spPr>
            <a:xfrm>
              <a:off x="413866" y="2963559"/>
              <a:ext cx="1644000" cy="822000"/>
            </a:xfrm>
            <a:prstGeom prst="rect">
              <a:avLst/>
            </a:prstGeom>
            <a:solidFill>
              <a:srgbClr val="FBE4D4"/>
            </a:solid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No necesariamente se formulan</a:t>
              </a:r>
              <a:endParaRPr>
                <a:solidFill>
                  <a:schemeClr val="dk2"/>
                </a:solidFill>
                <a:latin typeface="EB Garamond"/>
                <a:ea typeface="EB Garamond"/>
                <a:cs typeface="EB Garamond"/>
                <a:sym typeface="EB Garamond"/>
              </a:endParaRPr>
            </a:p>
          </p:txBody>
        </p:sp>
        <p:sp>
          <p:nvSpPr>
            <p:cNvPr id="245" name="Google Shape;245;p29"/>
            <p:cNvSpPr/>
            <p:nvPr/>
          </p:nvSpPr>
          <p:spPr>
            <a:xfrm>
              <a:off x="1992199" y="1796250"/>
              <a:ext cx="1644000" cy="822000"/>
            </a:xfrm>
            <a:prstGeom prst="rect">
              <a:avLst/>
            </a:prstGeom>
            <a:solidFill>
              <a:srgbClr val="FEE599"/>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29"/>
            <p:cNvSpPr txBox="1"/>
            <p:nvPr/>
          </p:nvSpPr>
          <p:spPr>
            <a:xfrm>
              <a:off x="1992199" y="1796250"/>
              <a:ext cx="1644000" cy="8220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Descriptiva</a:t>
              </a:r>
              <a:endParaRPr>
                <a:solidFill>
                  <a:schemeClr val="dk2"/>
                </a:solidFill>
                <a:latin typeface="EB Garamond"/>
                <a:ea typeface="EB Garamond"/>
                <a:cs typeface="EB Garamond"/>
                <a:sym typeface="EB Garamond"/>
              </a:endParaRPr>
            </a:p>
          </p:txBody>
        </p:sp>
        <p:sp>
          <p:nvSpPr>
            <p:cNvPr id="247" name="Google Shape;247;p29"/>
            <p:cNvSpPr/>
            <p:nvPr/>
          </p:nvSpPr>
          <p:spPr>
            <a:xfrm>
              <a:off x="2403223" y="2963559"/>
              <a:ext cx="1644000" cy="8220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9"/>
            <p:cNvSpPr txBox="1"/>
            <p:nvPr/>
          </p:nvSpPr>
          <p:spPr>
            <a:xfrm>
              <a:off x="2403223" y="2963559"/>
              <a:ext cx="1644000" cy="8220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Solo se formulan cuando se pronostica un hecho o dato</a:t>
              </a:r>
              <a:endParaRPr>
                <a:solidFill>
                  <a:schemeClr val="dk2"/>
                </a:solidFill>
                <a:latin typeface="EB Garamond"/>
                <a:ea typeface="EB Garamond"/>
                <a:cs typeface="EB Garamond"/>
                <a:sym typeface="EB Garamond"/>
              </a:endParaRPr>
            </a:p>
          </p:txBody>
        </p:sp>
        <p:sp>
          <p:nvSpPr>
            <p:cNvPr id="249" name="Google Shape;249;p29"/>
            <p:cNvSpPr/>
            <p:nvPr/>
          </p:nvSpPr>
          <p:spPr>
            <a:xfrm>
              <a:off x="3981557" y="1796250"/>
              <a:ext cx="1644000" cy="8220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29"/>
            <p:cNvSpPr txBox="1"/>
            <p:nvPr/>
          </p:nvSpPr>
          <p:spPr>
            <a:xfrm>
              <a:off x="3981557" y="1796250"/>
              <a:ext cx="1644000" cy="8220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Correlacional</a:t>
              </a:r>
              <a:endParaRPr>
                <a:solidFill>
                  <a:schemeClr val="dk2"/>
                </a:solidFill>
                <a:latin typeface="EB Garamond"/>
                <a:ea typeface="EB Garamond"/>
                <a:cs typeface="EB Garamond"/>
                <a:sym typeface="EB Garamond"/>
              </a:endParaRPr>
            </a:p>
          </p:txBody>
        </p:sp>
        <p:sp>
          <p:nvSpPr>
            <p:cNvPr id="251" name="Google Shape;251;p29"/>
            <p:cNvSpPr/>
            <p:nvPr/>
          </p:nvSpPr>
          <p:spPr>
            <a:xfrm>
              <a:off x="4392581" y="2963559"/>
              <a:ext cx="1644000" cy="822000"/>
            </a:xfrm>
            <a:prstGeom prst="rect">
              <a:avLst/>
            </a:prstGeom>
            <a:solidFill>
              <a:srgbClr val="70AD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9"/>
            <p:cNvSpPr txBox="1"/>
            <p:nvPr/>
          </p:nvSpPr>
          <p:spPr>
            <a:xfrm>
              <a:off x="4392581" y="2963559"/>
              <a:ext cx="1644000" cy="8220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Sí, correlacionales</a:t>
              </a:r>
              <a:endParaRPr>
                <a:solidFill>
                  <a:schemeClr val="dk2"/>
                </a:solidFill>
                <a:latin typeface="EB Garamond"/>
                <a:ea typeface="EB Garamond"/>
                <a:cs typeface="EB Garamond"/>
                <a:sym typeface="EB Garamond"/>
              </a:endParaRPr>
            </a:p>
          </p:txBody>
        </p:sp>
        <p:sp>
          <p:nvSpPr>
            <p:cNvPr id="253" name="Google Shape;253;p29"/>
            <p:cNvSpPr/>
            <p:nvPr/>
          </p:nvSpPr>
          <p:spPr>
            <a:xfrm>
              <a:off x="5970914" y="1796250"/>
              <a:ext cx="1644000" cy="8220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9"/>
            <p:cNvSpPr txBox="1"/>
            <p:nvPr/>
          </p:nvSpPr>
          <p:spPr>
            <a:xfrm>
              <a:off x="5970914" y="1796250"/>
              <a:ext cx="1644000" cy="8220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Causal</a:t>
              </a:r>
              <a:endParaRPr>
                <a:solidFill>
                  <a:schemeClr val="dk2"/>
                </a:solidFill>
                <a:latin typeface="EB Garamond"/>
                <a:ea typeface="EB Garamond"/>
                <a:cs typeface="EB Garamond"/>
                <a:sym typeface="EB Garamond"/>
              </a:endParaRPr>
            </a:p>
          </p:txBody>
        </p:sp>
        <p:sp>
          <p:nvSpPr>
            <p:cNvPr id="255" name="Google Shape;255;p29"/>
            <p:cNvSpPr/>
            <p:nvPr/>
          </p:nvSpPr>
          <p:spPr>
            <a:xfrm>
              <a:off x="6381938" y="2963559"/>
              <a:ext cx="1644000" cy="822000"/>
            </a:xfrm>
            <a:prstGeom prst="rect">
              <a:avLst/>
            </a:prstGeom>
            <a:solidFill>
              <a:srgbClr val="70AD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29"/>
            <p:cNvSpPr txBox="1"/>
            <p:nvPr/>
          </p:nvSpPr>
          <p:spPr>
            <a:xfrm>
              <a:off x="6381938" y="2963559"/>
              <a:ext cx="1644000" cy="8220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Sí, causales</a:t>
              </a:r>
              <a:endParaRPr>
                <a:solidFill>
                  <a:schemeClr val="dk2"/>
                </a:solidFill>
                <a:latin typeface="EB Garamond"/>
                <a:ea typeface="EB Garamond"/>
                <a:cs typeface="EB Garamond"/>
                <a:sym typeface="EB Garamond"/>
              </a:endParaRPr>
            </a:p>
          </p:txBody>
        </p:sp>
      </p:grpSp>
      <p:sp>
        <p:nvSpPr>
          <p:cNvPr id="257" name="Google Shape;257;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Tipos de hipótesis de investigación según tipo de investigación</a:t>
            </a:r>
            <a:endParaRPr b="1">
              <a:latin typeface="EB Garamond"/>
              <a:ea typeface="EB Garamond"/>
              <a:cs typeface="EB Garamond"/>
              <a:sym typeface="EB Garamon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263" name="Google Shape;263;p30"/>
          <p:cNvGrpSpPr/>
          <p:nvPr/>
        </p:nvGrpSpPr>
        <p:grpSpPr>
          <a:xfrm>
            <a:off x="562289" y="309930"/>
            <a:ext cx="8019481" cy="4111200"/>
            <a:chOff x="4728" y="151614"/>
            <a:chExt cx="8019481" cy="4111200"/>
          </a:xfrm>
        </p:grpSpPr>
        <p:sp>
          <p:nvSpPr>
            <p:cNvPr id="264" name="Google Shape;264;p30"/>
            <p:cNvSpPr/>
            <p:nvPr/>
          </p:nvSpPr>
          <p:spPr>
            <a:xfrm>
              <a:off x="6226423" y="2043134"/>
              <a:ext cx="234600" cy="182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65" name="Google Shape;265;p30"/>
            <p:cNvSpPr/>
            <p:nvPr/>
          </p:nvSpPr>
          <p:spPr>
            <a:xfrm>
              <a:off x="6226423" y="2043134"/>
              <a:ext cx="234600" cy="71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66" name="Google Shape;266;p30"/>
            <p:cNvSpPr/>
            <p:nvPr/>
          </p:nvSpPr>
          <p:spPr>
            <a:xfrm>
              <a:off x="3819034" y="933234"/>
              <a:ext cx="3032700" cy="3282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67" name="Google Shape;267;p30"/>
            <p:cNvSpPr/>
            <p:nvPr/>
          </p:nvSpPr>
          <p:spPr>
            <a:xfrm>
              <a:off x="3819034" y="933234"/>
              <a:ext cx="1141200" cy="328200"/>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268" name="Google Shape;268;p30"/>
            <p:cNvSpPr/>
            <p:nvPr/>
          </p:nvSpPr>
          <p:spPr>
            <a:xfrm>
              <a:off x="2052573" y="2043134"/>
              <a:ext cx="234600" cy="182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69" name="Google Shape;269;p30"/>
            <p:cNvSpPr/>
            <p:nvPr/>
          </p:nvSpPr>
          <p:spPr>
            <a:xfrm>
              <a:off x="2052573" y="2043134"/>
              <a:ext cx="234600" cy="71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70" name="Google Shape;270;p30"/>
            <p:cNvSpPr/>
            <p:nvPr/>
          </p:nvSpPr>
          <p:spPr>
            <a:xfrm>
              <a:off x="2677868" y="933234"/>
              <a:ext cx="1141200" cy="3282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71" name="Google Shape;271;p30"/>
            <p:cNvSpPr/>
            <p:nvPr/>
          </p:nvSpPr>
          <p:spPr>
            <a:xfrm>
              <a:off x="161052" y="2043134"/>
              <a:ext cx="234600" cy="182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72" name="Google Shape;272;p30"/>
            <p:cNvSpPr/>
            <p:nvPr/>
          </p:nvSpPr>
          <p:spPr>
            <a:xfrm>
              <a:off x="161052" y="2043134"/>
              <a:ext cx="234600" cy="71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273" name="Google Shape;273;p30"/>
            <p:cNvSpPr/>
            <p:nvPr/>
          </p:nvSpPr>
          <p:spPr>
            <a:xfrm>
              <a:off x="786348" y="933234"/>
              <a:ext cx="3032700" cy="328200"/>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274" name="Google Shape;274;p30"/>
            <p:cNvSpPr/>
            <p:nvPr/>
          </p:nvSpPr>
          <p:spPr>
            <a:xfrm>
              <a:off x="3037414" y="151614"/>
              <a:ext cx="1563300" cy="781500"/>
            </a:xfrm>
            <a:prstGeom prst="rect">
              <a:avLst/>
            </a:prstGeom>
            <a:solidFill>
              <a:srgbClr val="A5A5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0"/>
            <p:cNvSpPr txBox="1"/>
            <p:nvPr/>
          </p:nvSpPr>
          <p:spPr>
            <a:xfrm>
              <a:off x="3037414" y="151614"/>
              <a:ext cx="1563300" cy="781500"/>
            </a:xfrm>
            <a:prstGeom prst="rect">
              <a:avLst/>
            </a:prstGeom>
            <a:solidFill>
              <a:schemeClr val="accent3"/>
            </a:solid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lt2"/>
                  </a:solidFill>
                  <a:latin typeface="EB Garamond"/>
                  <a:ea typeface="EB Garamond"/>
                  <a:cs typeface="EB Garamond"/>
                  <a:sym typeface="EB Garamond"/>
                </a:rPr>
                <a:t>Investigación cuantitativa</a:t>
              </a:r>
              <a:endParaRPr>
                <a:solidFill>
                  <a:schemeClr val="lt2"/>
                </a:solidFill>
                <a:latin typeface="EB Garamond"/>
                <a:ea typeface="EB Garamond"/>
                <a:cs typeface="EB Garamond"/>
                <a:sym typeface="EB Garamond"/>
              </a:endParaRPr>
            </a:p>
          </p:txBody>
        </p:sp>
        <p:sp>
          <p:nvSpPr>
            <p:cNvPr id="276" name="Google Shape;276;p30"/>
            <p:cNvSpPr/>
            <p:nvPr/>
          </p:nvSpPr>
          <p:spPr>
            <a:xfrm>
              <a:off x="4728" y="1261514"/>
              <a:ext cx="1563300" cy="781500"/>
            </a:xfrm>
            <a:prstGeom prst="rect">
              <a:avLst/>
            </a:prstGeom>
            <a:solidFill>
              <a:srgbClr val="FBE4D4"/>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0"/>
            <p:cNvSpPr txBox="1"/>
            <p:nvPr/>
          </p:nvSpPr>
          <p:spPr>
            <a:xfrm>
              <a:off x="4728" y="1261514"/>
              <a:ext cx="1563300" cy="7815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Exploratoria</a:t>
              </a:r>
              <a:endParaRPr>
                <a:solidFill>
                  <a:schemeClr val="dk2"/>
                </a:solidFill>
                <a:latin typeface="EB Garamond"/>
                <a:ea typeface="EB Garamond"/>
                <a:cs typeface="EB Garamond"/>
                <a:sym typeface="EB Garamond"/>
              </a:endParaRPr>
            </a:p>
          </p:txBody>
        </p:sp>
        <p:sp>
          <p:nvSpPr>
            <p:cNvPr id="278" name="Google Shape;278;p30"/>
            <p:cNvSpPr/>
            <p:nvPr/>
          </p:nvSpPr>
          <p:spPr>
            <a:xfrm>
              <a:off x="395538" y="2371414"/>
              <a:ext cx="1563300" cy="781500"/>
            </a:xfrm>
            <a:prstGeom prst="rect">
              <a:avLst/>
            </a:prstGeom>
            <a:solidFill>
              <a:srgbClr val="FBE4D4"/>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0"/>
            <p:cNvSpPr txBox="1"/>
            <p:nvPr/>
          </p:nvSpPr>
          <p:spPr>
            <a:xfrm>
              <a:off x="395538" y="2371414"/>
              <a:ext cx="1563300" cy="7815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No se formulan</a:t>
              </a:r>
              <a:endParaRPr>
                <a:solidFill>
                  <a:schemeClr val="dk2"/>
                </a:solidFill>
                <a:latin typeface="EB Garamond"/>
                <a:ea typeface="EB Garamond"/>
                <a:cs typeface="EB Garamond"/>
                <a:sym typeface="EB Garamond"/>
              </a:endParaRPr>
            </a:p>
          </p:txBody>
        </p:sp>
        <p:sp>
          <p:nvSpPr>
            <p:cNvPr id="280" name="Google Shape;280;p30"/>
            <p:cNvSpPr/>
            <p:nvPr/>
          </p:nvSpPr>
          <p:spPr>
            <a:xfrm>
              <a:off x="395538" y="3481314"/>
              <a:ext cx="1563300" cy="781500"/>
            </a:xfrm>
            <a:prstGeom prst="rect">
              <a:avLst/>
            </a:prstGeom>
            <a:solidFill>
              <a:srgbClr val="D8165D"/>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0"/>
            <p:cNvSpPr txBox="1"/>
            <p:nvPr/>
          </p:nvSpPr>
          <p:spPr>
            <a:xfrm>
              <a:off x="395538" y="3481314"/>
              <a:ext cx="1563300" cy="781500"/>
            </a:xfrm>
            <a:prstGeom prst="rect">
              <a:avLst/>
            </a:prstGeom>
            <a:solidFill>
              <a:srgbClr val="FBE4D4"/>
            </a:solid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a:t>
              </a:r>
              <a:endParaRPr>
                <a:solidFill>
                  <a:schemeClr val="dk2"/>
                </a:solidFill>
                <a:latin typeface="EB Garamond"/>
                <a:ea typeface="EB Garamond"/>
                <a:cs typeface="EB Garamond"/>
                <a:sym typeface="EB Garamond"/>
              </a:endParaRPr>
            </a:p>
          </p:txBody>
        </p:sp>
        <p:sp>
          <p:nvSpPr>
            <p:cNvPr id="282" name="Google Shape;282;p30"/>
            <p:cNvSpPr/>
            <p:nvPr/>
          </p:nvSpPr>
          <p:spPr>
            <a:xfrm>
              <a:off x="1896249" y="1261514"/>
              <a:ext cx="1563300" cy="781500"/>
            </a:xfrm>
            <a:prstGeom prst="rect">
              <a:avLst/>
            </a:prstGeom>
            <a:solidFill>
              <a:srgbClr val="FEE599"/>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0"/>
            <p:cNvSpPr txBox="1"/>
            <p:nvPr/>
          </p:nvSpPr>
          <p:spPr>
            <a:xfrm>
              <a:off x="1896249" y="1261514"/>
              <a:ext cx="1563300" cy="7815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Descriptiva</a:t>
              </a:r>
              <a:endParaRPr>
                <a:solidFill>
                  <a:schemeClr val="dk2"/>
                </a:solidFill>
                <a:latin typeface="EB Garamond"/>
                <a:ea typeface="EB Garamond"/>
                <a:cs typeface="EB Garamond"/>
                <a:sym typeface="EB Garamond"/>
              </a:endParaRPr>
            </a:p>
          </p:txBody>
        </p:sp>
        <p:sp>
          <p:nvSpPr>
            <p:cNvPr id="284" name="Google Shape;284;p30"/>
            <p:cNvSpPr/>
            <p:nvPr/>
          </p:nvSpPr>
          <p:spPr>
            <a:xfrm>
              <a:off x="2287059" y="2371414"/>
              <a:ext cx="1563300" cy="781500"/>
            </a:xfrm>
            <a:prstGeom prst="rect">
              <a:avLst/>
            </a:prstGeom>
            <a:solidFill>
              <a:srgbClr val="FFF2CC"/>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0"/>
            <p:cNvSpPr txBox="1"/>
            <p:nvPr/>
          </p:nvSpPr>
          <p:spPr>
            <a:xfrm>
              <a:off x="2287059" y="2371414"/>
              <a:ext cx="1563300" cy="7815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Solo se formulan cuando se pronostica un hecho o dato</a:t>
              </a:r>
              <a:endParaRPr>
                <a:solidFill>
                  <a:schemeClr val="dk2"/>
                </a:solidFill>
                <a:latin typeface="EB Garamond"/>
                <a:ea typeface="EB Garamond"/>
                <a:cs typeface="EB Garamond"/>
                <a:sym typeface="EB Garamond"/>
              </a:endParaRPr>
            </a:p>
          </p:txBody>
        </p:sp>
        <p:sp>
          <p:nvSpPr>
            <p:cNvPr id="286" name="Google Shape;286;p30"/>
            <p:cNvSpPr/>
            <p:nvPr/>
          </p:nvSpPr>
          <p:spPr>
            <a:xfrm>
              <a:off x="2287059" y="3481314"/>
              <a:ext cx="1563300" cy="7815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0"/>
            <p:cNvSpPr txBox="1"/>
            <p:nvPr/>
          </p:nvSpPr>
          <p:spPr>
            <a:xfrm>
              <a:off x="2287059" y="3481314"/>
              <a:ext cx="1563300" cy="781500"/>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None/>
              </a:pPr>
              <a:r>
                <a:rPr lang="es" sz="1000">
                  <a:solidFill>
                    <a:schemeClr val="dk2"/>
                  </a:solidFill>
                  <a:latin typeface="EB Garamond"/>
                  <a:ea typeface="EB Garamond"/>
                  <a:cs typeface="EB Garamond"/>
                  <a:sym typeface="EB Garamond"/>
                </a:rPr>
                <a:t>Ej. "El índice delictivo para el siguiente semestre será menor a un delito por cada mil habitantes” </a:t>
              </a:r>
              <a:endParaRPr>
                <a:solidFill>
                  <a:schemeClr val="dk2"/>
                </a:solidFill>
                <a:latin typeface="EB Garamond"/>
                <a:ea typeface="EB Garamond"/>
                <a:cs typeface="EB Garamond"/>
                <a:sym typeface="EB Garamond"/>
              </a:endParaRPr>
            </a:p>
          </p:txBody>
        </p:sp>
        <p:sp>
          <p:nvSpPr>
            <p:cNvPr id="288" name="Google Shape;288;p30"/>
            <p:cNvSpPr/>
            <p:nvPr/>
          </p:nvSpPr>
          <p:spPr>
            <a:xfrm>
              <a:off x="4178579" y="1261514"/>
              <a:ext cx="1563300" cy="7815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30"/>
            <p:cNvSpPr txBox="1"/>
            <p:nvPr/>
          </p:nvSpPr>
          <p:spPr>
            <a:xfrm>
              <a:off x="4178579" y="1261514"/>
              <a:ext cx="1563300" cy="7815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Correlacional</a:t>
              </a:r>
              <a:endParaRPr>
                <a:solidFill>
                  <a:schemeClr val="dk2"/>
                </a:solidFill>
                <a:latin typeface="EB Garamond"/>
                <a:ea typeface="EB Garamond"/>
                <a:cs typeface="EB Garamond"/>
                <a:sym typeface="EB Garamond"/>
              </a:endParaRPr>
            </a:p>
          </p:txBody>
        </p:sp>
        <p:sp>
          <p:nvSpPr>
            <p:cNvPr id="290" name="Google Shape;290;p30"/>
            <p:cNvSpPr/>
            <p:nvPr/>
          </p:nvSpPr>
          <p:spPr>
            <a:xfrm>
              <a:off x="4553729" y="2371414"/>
              <a:ext cx="1563300" cy="7815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30"/>
            <p:cNvSpPr txBox="1"/>
            <p:nvPr/>
          </p:nvSpPr>
          <p:spPr>
            <a:xfrm>
              <a:off x="4506779" y="2371414"/>
              <a:ext cx="1563300" cy="7815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Sí, correlacionales</a:t>
              </a:r>
              <a:endParaRPr>
                <a:solidFill>
                  <a:schemeClr val="dk2"/>
                </a:solidFill>
                <a:latin typeface="EB Garamond"/>
                <a:ea typeface="EB Garamond"/>
                <a:cs typeface="EB Garamond"/>
                <a:sym typeface="EB Garamond"/>
              </a:endParaRPr>
            </a:p>
          </p:txBody>
        </p:sp>
        <p:sp>
          <p:nvSpPr>
            <p:cNvPr id="292" name="Google Shape;292;p30"/>
            <p:cNvSpPr/>
            <p:nvPr/>
          </p:nvSpPr>
          <p:spPr>
            <a:xfrm>
              <a:off x="4569389" y="3481314"/>
              <a:ext cx="1563300" cy="781500"/>
            </a:xfrm>
            <a:prstGeom prst="rect">
              <a:avLst/>
            </a:prstGeom>
            <a:solidFill>
              <a:srgbClr val="70AD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30"/>
            <p:cNvSpPr txBox="1"/>
            <p:nvPr/>
          </p:nvSpPr>
          <p:spPr>
            <a:xfrm>
              <a:off x="4569389" y="3481314"/>
              <a:ext cx="1563300" cy="781500"/>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None/>
              </a:pPr>
              <a:r>
                <a:rPr lang="es" sz="1000">
                  <a:solidFill>
                    <a:schemeClr val="dk2"/>
                  </a:solidFill>
                  <a:latin typeface="EB Garamond"/>
                  <a:ea typeface="EB Garamond"/>
                  <a:cs typeface="EB Garamond"/>
                  <a:sym typeface="EB Garamond"/>
                </a:rPr>
                <a:t>Ej. "A mayor nivel educativo alcanzado por mujeres, se observará menor brecha salarial con hombres en mismo cargo" </a:t>
              </a:r>
              <a:endParaRPr>
                <a:solidFill>
                  <a:schemeClr val="dk2"/>
                </a:solidFill>
                <a:latin typeface="EB Garamond"/>
                <a:ea typeface="EB Garamond"/>
                <a:cs typeface="EB Garamond"/>
                <a:sym typeface="EB Garamond"/>
              </a:endParaRPr>
            </a:p>
          </p:txBody>
        </p:sp>
        <p:sp>
          <p:nvSpPr>
            <p:cNvPr id="294" name="Google Shape;294;p30"/>
            <p:cNvSpPr/>
            <p:nvPr/>
          </p:nvSpPr>
          <p:spPr>
            <a:xfrm>
              <a:off x="6070099" y="1261514"/>
              <a:ext cx="1563300" cy="7815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30"/>
            <p:cNvSpPr txBox="1"/>
            <p:nvPr/>
          </p:nvSpPr>
          <p:spPr>
            <a:xfrm>
              <a:off x="6070099" y="1261514"/>
              <a:ext cx="1563300" cy="781500"/>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None/>
              </a:pPr>
              <a:r>
                <a:rPr lang="es" sz="1800">
                  <a:solidFill>
                    <a:schemeClr val="dk2"/>
                  </a:solidFill>
                  <a:latin typeface="EB Garamond"/>
                  <a:ea typeface="EB Garamond"/>
                  <a:cs typeface="EB Garamond"/>
                  <a:sym typeface="EB Garamond"/>
                </a:rPr>
                <a:t>Causal</a:t>
              </a:r>
              <a:endParaRPr>
                <a:solidFill>
                  <a:schemeClr val="dk2"/>
                </a:solidFill>
                <a:latin typeface="EB Garamond"/>
                <a:ea typeface="EB Garamond"/>
                <a:cs typeface="EB Garamond"/>
                <a:sym typeface="EB Garamond"/>
              </a:endParaRPr>
            </a:p>
          </p:txBody>
        </p:sp>
        <p:sp>
          <p:nvSpPr>
            <p:cNvPr id="296" name="Google Shape;296;p30"/>
            <p:cNvSpPr/>
            <p:nvPr/>
          </p:nvSpPr>
          <p:spPr>
            <a:xfrm>
              <a:off x="6460909" y="2371414"/>
              <a:ext cx="1563300" cy="781500"/>
            </a:xfrm>
            <a:prstGeom prst="rect">
              <a:avLst/>
            </a:prstGeom>
            <a:solidFill>
              <a:srgbClr val="C4E0B2"/>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30"/>
            <p:cNvSpPr txBox="1"/>
            <p:nvPr/>
          </p:nvSpPr>
          <p:spPr>
            <a:xfrm>
              <a:off x="6460909" y="2371414"/>
              <a:ext cx="1563300" cy="7815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None/>
              </a:pPr>
              <a:r>
                <a:rPr lang="es" sz="1200">
                  <a:solidFill>
                    <a:schemeClr val="dk2"/>
                  </a:solidFill>
                  <a:latin typeface="EB Garamond"/>
                  <a:ea typeface="EB Garamond"/>
                  <a:cs typeface="EB Garamond"/>
                  <a:sym typeface="EB Garamond"/>
                </a:rPr>
                <a:t>Sí, causales</a:t>
              </a:r>
              <a:endParaRPr>
                <a:solidFill>
                  <a:schemeClr val="dk2"/>
                </a:solidFill>
                <a:latin typeface="EB Garamond"/>
                <a:ea typeface="EB Garamond"/>
                <a:cs typeface="EB Garamond"/>
                <a:sym typeface="EB Garamond"/>
              </a:endParaRPr>
            </a:p>
          </p:txBody>
        </p:sp>
        <p:sp>
          <p:nvSpPr>
            <p:cNvPr id="298" name="Google Shape;298;p30"/>
            <p:cNvSpPr/>
            <p:nvPr/>
          </p:nvSpPr>
          <p:spPr>
            <a:xfrm>
              <a:off x="6460909" y="3481314"/>
              <a:ext cx="1563300" cy="781500"/>
            </a:xfrm>
            <a:prstGeom prst="rect">
              <a:avLst/>
            </a:prstGeom>
            <a:solidFill>
              <a:srgbClr val="70AD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0"/>
            <p:cNvSpPr txBox="1"/>
            <p:nvPr/>
          </p:nvSpPr>
          <p:spPr>
            <a:xfrm>
              <a:off x="6460909" y="3481314"/>
              <a:ext cx="1563300" cy="781500"/>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None/>
              </a:pPr>
              <a:r>
                <a:rPr lang="es" sz="1000">
                  <a:solidFill>
                    <a:schemeClr val="dk2"/>
                  </a:solidFill>
                  <a:latin typeface="EB Garamond"/>
                  <a:ea typeface="EB Garamond"/>
                  <a:cs typeface="EB Garamond"/>
                  <a:sym typeface="EB Garamond"/>
                </a:rPr>
                <a:t>Ej. "La vacuna generará anticuerpos que disminuirán las probabilidades de mortalidad por covid"</a:t>
              </a:r>
              <a:endParaRPr>
                <a:solidFill>
                  <a:schemeClr val="dk2"/>
                </a:solidFill>
                <a:latin typeface="EB Garamond"/>
                <a:ea typeface="EB Garamond"/>
                <a:cs typeface="EB Garamond"/>
                <a:sym typeface="EB Garamond"/>
              </a:endParaRPr>
            </a:p>
          </p:txBody>
        </p:sp>
      </p:grpSp>
      <p:sp>
        <p:nvSpPr>
          <p:cNvPr id="300" name="Google Shape;300;p30"/>
          <p:cNvSpPr/>
          <p:nvPr/>
        </p:nvSpPr>
        <p:spPr>
          <a:xfrm>
            <a:off x="4890959" y="2199800"/>
            <a:ext cx="234600" cy="182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301" name="Google Shape;301;p30"/>
          <p:cNvSpPr/>
          <p:nvPr/>
        </p:nvSpPr>
        <p:spPr>
          <a:xfrm>
            <a:off x="4890951" y="2199800"/>
            <a:ext cx="234600" cy="77910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latin typeface="EB Garamond"/>
                <a:ea typeface="EB Garamond"/>
                <a:cs typeface="EB Garamond"/>
                <a:sym typeface="EB Garamond"/>
              </a:rPr>
              <a:t>Ejercicio: ¿cuáles variables se vinculan en cada ejemplo?</a:t>
            </a:r>
            <a:endParaRPr>
              <a:latin typeface="EB Garamond"/>
              <a:ea typeface="EB Garamond"/>
              <a:cs typeface="EB Garamond"/>
              <a:sym typeface="EB Garamond"/>
            </a:endParaRPr>
          </a:p>
        </p:txBody>
      </p:sp>
      <p:sp>
        <p:nvSpPr>
          <p:cNvPr id="307" name="Google Shape;307;p31"/>
          <p:cNvSpPr txBox="1"/>
          <p:nvPr>
            <p:ph idx="1" type="body"/>
          </p:nvPr>
        </p:nvSpPr>
        <p:spPr>
          <a:xfrm>
            <a:off x="311700" y="1152475"/>
            <a:ext cx="4593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1111"/>
              <a:buFont typeface="Arial"/>
              <a:buNone/>
            </a:pPr>
            <a:r>
              <a:rPr lang="es">
                <a:solidFill>
                  <a:schemeClr val="lt2"/>
                </a:solidFill>
                <a:highlight>
                  <a:srgbClr val="156C77"/>
                </a:highlight>
                <a:latin typeface="EB Garamond"/>
                <a:ea typeface="EB Garamond"/>
                <a:cs typeface="EB Garamond"/>
                <a:sym typeface="EB Garamond"/>
              </a:rPr>
              <a:t>Ejemplos</a:t>
            </a:r>
            <a:endParaRPr>
              <a:solidFill>
                <a:schemeClr val="lt2"/>
              </a:solidFill>
              <a:highlight>
                <a:srgbClr val="156C77"/>
              </a:highlight>
              <a:latin typeface="EB Garamond"/>
              <a:ea typeface="EB Garamond"/>
              <a:cs typeface="EB Garamond"/>
              <a:sym typeface="EB Garamond"/>
            </a:endParaRPr>
          </a:p>
          <a:p>
            <a:pPr indent="-334327" lvl="0" marL="457200" rtl="0" algn="l">
              <a:spcBef>
                <a:spcPts val="1200"/>
              </a:spcBef>
              <a:spcAft>
                <a:spcPts val="0"/>
              </a:spcAft>
              <a:buSzPct val="100000"/>
              <a:buFont typeface="EB Garamond"/>
              <a:buAutoNum type="arabicPeriod"/>
            </a:pPr>
            <a:r>
              <a:rPr lang="es">
                <a:latin typeface="EB Garamond"/>
                <a:ea typeface="EB Garamond"/>
                <a:cs typeface="EB Garamond"/>
                <a:sym typeface="EB Garamond"/>
              </a:rPr>
              <a:t>La proximidad geográfica entre los hogares de las parejas de novios está vinculada positivamente con el nivel de satisfacción que les proporciona su relación.</a:t>
            </a:r>
            <a:endParaRPr>
              <a:latin typeface="EB Garamond"/>
              <a:ea typeface="EB Garamond"/>
              <a:cs typeface="EB Garamond"/>
              <a:sym typeface="EB Garamond"/>
            </a:endParaRPr>
          </a:p>
          <a:p>
            <a:pPr indent="0" lvl="0" marL="457200" rtl="0" algn="l">
              <a:spcBef>
                <a:spcPts val="1200"/>
              </a:spcBef>
              <a:spcAft>
                <a:spcPts val="0"/>
              </a:spcAft>
              <a:buNone/>
            </a:pPr>
            <a:r>
              <a:t/>
            </a:r>
            <a:endParaRPr>
              <a:latin typeface="EB Garamond"/>
              <a:ea typeface="EB Garamond"/>
              <a:cs typeface="EB Garamond"/>
              <a:sym typeface="EB Garamond"/>
            </a:endParaRPr>
          </a:p>
          <a:p>
            <a:pPr indent="-33432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El índice de cáncer pulmonar es mayor entre los fumadores que entre los no fumadores.</a:t>
            </a:r>
            <a:endParaRPr>
              <a:latin typeface="EB Garamond"/>
              <a:ea typeface="EB Garamond"/>
              <a:cs typeface="EB Garamond"/>
              <a:sym typeface="EB Garamond"/>
            </a:endParaRPr>
          </a:p>
          <a:p>
            <a:pPr indent="0" lvl="0" marL="457200" rtl="0" algn="l">
              <a:spcBef>
                <a:spcPts val="1200"/>
              </a:spcBef>
              <a:spcAft>
                <a:spcPts val="0"/>
              </a:spcAft>
              <a:buNone/>
            </a:pPr>
            <a:r>
              <a:t/>
            </a:r>
            <a:endParaRPr>
              <a:latin typeface="EB Garamond"/>
              <a:ea typeface="EB Garamond"/>
              <a:cs typeface="EB Garamond"/>
              <a:sym typeface="EB Garamond"/>
            </a:endParaRPr>
          </a:p>
          <a:p>
            <a:pPr indent="-33432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A mayor variedad en el trabajo, habrá mayor motivación intrínseca hacia éste.</a:t>
            </a:r>
            <a:endParaRPr>
              <a:latin typeface="EB Garamond"/>
              <a:ea typeface="EB Garamond"/>
              <a:cs typeface="EB Garamond"/>
              <a:sym typeface="EB Garamond"/>
            </a:endParaRPr>
          </a:p>
        </p:txBody>
      </p:sp>
      <p:sp>
        <p:nvSpPr>
          <p:cNvPr id="308" name="Google Shape;308;p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
        <p:nvSpPr>
          <p:cNvPr id="309" name="Google Shape;309;p31"/>
          <p:cNvSpPr txBox="1"/>
          <p:nvPr/>
        </p:nvSpPr>
        <p:spPr>
          <a:xfrm>
            <a:off x="5607075" y="1152475"/>
            <a:ext cx="10269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 sz="1700">
                <a:solidFill>
                  <a:schemeClr val="lt2"/>
                </a:solidFill>
                <a:highlight>
                  <a:srgbClr val="156C77"/>
                </a:highlight>
                <a:latin typeface="EB Garamond"/>
                <a:ea typeface="EB Garamond"/>
                <a:cs typeface="EB Garamond"/>
                <a:sym typeface="EB Garamond"/>
              </a:rPr>
              <a:t>Variables</a:t>
            </a:r>
            <a:endParaRPr sz="1700">
              <a:solidFill>
                <a:schemeClr val="lt2"/>
              </a:solidFill>
              <a:highlight>
                <a:srgbClr val="156C77"/>
              </a:highlight>
              <a:latin typeface="EB Garamond"/>
              <a:ea typeface="EB Garamond"/>
              <a:cs typeface="EB Garamond"/>
              <a:sym typeface="EB Garamon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1090500"/>
            <a:ext cx="8520600" cy="25719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s">
                <a:latin typeface="EB Garamond"/>
                <a:ea typeface="EB Garamond"/>
                <a:cs typeface="EB Garamond"/>
                <a:sym typeface="EB Garamond"/>
              </a:rPr>
              <a:t>Profesora: Daniela Olivares Collío</a:t>
            </a:r>
            <a:endParaRPr>
              <a:latin typeface="EB Garamond"/>
              <a:ea typeface="EB Garamond"/>
              <a:cs typeface="EB Garamond"/>
              <a:sym typeface="EB Garamond"/>
            </a:endParaRPr>
          </a:p>
          <a:p>
            <a:pPr indent="0" lvl="0" marL="0" rtl="0" algn="ctr">
              <a:spcBef>
                <a:spcPts val="0"/>
              </a:spcBef>
              <a:spcAft>
                <a:spcPts val="0"/>
              </a:spcAft>
              <a:buNone/>
            </a:pPr>
            <a:r>
              <a:rPr lang="es" u="sng">
                <a:solidFill>
                  <a:schemeClr val="hlink"/>
                </a:solidFill>
                <a:latin typeface="EB Garamond"/>
                <a:ea typeface="EB Garamond"/>
                <a:cs typeface="EB Garamond"/>
                <a:sym typeface="EB Garamond"/>
                <a:hlinkClick r:id="rId3"/>
              </a:rPr>
              <a:t>daniela.olivares2@mail.udp.cl</a:t>
            </a:r>
            <a:endParaRPr>
              <a:latin typeface="EB Garamond"/>
              <a:ea typeface="EB Garamond"/>
              <a:cs typeface="EB Garamond"/>
              <a:sym typeface="EB Garamond"/>
            </a:endParaRPr>
          </a:p>
          <a:p>
            <a:pPr indent="0" lvl="0" marL="0" rtl="0" algn="ctr">
              <a:spcBef>
                <a:spcPts val="0"/>
              </a:spcBef>
              <a:spcAft>
                <a:spcPts val="0"/>
              </a:spcAft>
              <a:buNone/>
            </a:pPr>
            <a:r>
              <a:t/>
            </a:r>
            <a:endParaRPr>
              <a:latin typeface="EB Garamond"/>
              <a:ea typeface="EB Garamond"/>
              <a:cs typeface="EB Garamond"/>
              <a:sym typeface="EB Garamond"/>
            </a:endParaRPr>
          </a:p>
          <a:p>
            <a:pPr indent="0" lvl="0" marL="0" rtl="0" algn="ctr">
              <a:spcBef>
                <a:spcPts val="0"/>
              </a:spcBef>
              <a:spcAft>
                <a:spcPts val="0"/>
              </a:spcAft>
              <a:buNone/>
            </a:pPr>
            <a:r>
              <a:rPr lang="es">
                <a:latin typeface="EB Garamond"/>
                <a:ea typeface="EB Garamond"/>
                <a:cs typeface="EB Garamond"/>
                <a:sym typeface="EB Garamond"/>
              </a:rPr>
              <a:t>Ayudante: María Fernanda Núñez</a:t>
            </a:r>
            <a:endParaRPr>
              <a:latin typeface="EB Garamond"/>
              <a:ea typeface="EB Garamond"/>
              <a:cs typeface="EB Garamond"/>
              <a:sym typeface="EB Garamond"/>
            </a:endParaRPr>
          </a:p>
          <a:p>
            <a:pPr indent="0" lvl="0" marL="0" rtl="0" algn="ctr">
              <a:spcBef>
                <a:spcPts val="0"/>
              </a:spcBef>
              <a:spcAft>
                <a:spcPts val="0"/>
              </a:spcAft>
              <a:buNone/>
            </a:pPr>
            <a:r>
              <a:rPr lang="es" u="sng">
                <a:solidFill>
                  <a:schemeClr val="hlink"/>
                </a:solidFill>
                <a:latin typeface="EB Garamond"/>
                <a:ea typeface="EB Garamond"/>
                <a:cs typeface="EB Garamond"/>
                <a:sym typeface="EB Garamond"/>
                <a:hlinkClick r:id="rId4"/>
              </a:rPr>
              <a:t>maria.nunez.2@ug.uchile.cl</a:t>
            </a:r>
            <a:endParaRPr>
              <a:latin typeface="EB Garamond"/>
              <a:ea typeface="EB Garamond"/>
              <a:cs typeface="EB Garamond"/>
              <a:sym typeface="EB Garamond"/>
            </a:endParaRPr>
          </a:p>
        </p:txBody>
      </p:sp>
      <p:sp>
        <p:nvSpPr>
          <p:cNvPr id="64" name="Google Shape;64;p1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Características de las hipótesis</a:t>
            </a:r>
            <a:endParaRPr b="1">
              <a:latin typeface="EB Garamond"/>
              <a:ea typeface="EB Garamond"/>
              <a:cs typeface="EB Garamond"/>
              <a:sym typeface="EB Garamond"/>
            </a:endParaRPr>
          </a:p>
        </p:txBody>
      </p:sp>
      <p:sp>
        <p:nvSpPr>
          <p:cNvPr id="315" name="Google Shape;315;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s">
                <a:latin typeface="EB Garamond"/>
                <a:ea typeface="EB Garamond"/>
                <a:cs typeface="EB Garamond"/>
                <a:sym typeface="EB Garamond"/>
              </a:rPr>
              <a:t>*</a:t>
            </a:r>
            <a:r>
              <a:rPr b="1" lang="es">
                <a:latin typeface="EB Garamond"/>
                <a:ea typeface="EB Garamond"/>
                <a:cs typeface="EB Garamond"/>
                <a:sym typeface="EB Garamond"/>
              </a:rPr>
              <a:t>Son la médula del método deductivo cuantitativo</a:t>
            </a:r>
            <a:r>
              <a:rPr lang="es">
                <a:latin typeface="EB Garamond"/>
                <a:ea typeface="EB Garamond"/>
                <a:cs typeface="EB Garamond"/>
                <a:sym typeface="EB Garamond"/>
              </a:rPr>
              <a:t>.</a:t>
            </a:r>
            <a:endParaRPr>
              <a:latin typeface="EB Garamond"/>
              <a:ea typeface="EB Garamond"/>
              <a:cs typeface="EB Garamond"/>
              <a:sym typeface="EB Garamond"/>
            </a:endParaRPr>
          </a:p>
          <a:p>
            <a:pPr indent="-342900" lvl="0" marL="457200" rtl="0" algn="l">
              <a:spcBef>
                <a:spcPts val="1200"/>
              </a:spcBef>
              <a:spcAft>
                <a:spcPts val="0"/>
              </a:spcAft>
              <a:buSzPts val="1800"/>
              <a:buFont typeface="EB Garamond"/>
              <a:buAutoNum type="arabicPeriod"/>
            </a:pPr>
            <a:r>
              <a:rPr lang="es">
                <a:solidFill>
                  <a:schemeClr val="lt2"/>
                </a:solidFill>
                <a:highlight>
                  <a:srgbClr val="156C77"/>
                </a:highlight>
                <a:latin typeface="EB Garamond"/>
                <a:ea typeface="EB Garamond"/>
                <a:cs typeface="EB Garamond"/>
                <a:sym typeface="EB Garamond"/>
              </a:rPr>
              <a:t>Reales</a:t>
            </a:r>
            <a:r>
              <a:rPr lang="es">
                <a:latin typeface="EB Garamond"/>
                <a:ea typeface="EB Garamond"/>
                <a:cs typeface="EB Garamond"/>
                <a:sym typeface="EB Garamond"/>
              </a:rPr>
              <a:t>: “Los niños han disminuido su aprendizaje”</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AutoNum type="arabicPeriod"/>
            </a:pPr>
            <a:r>
              <a:rPr lang="es">
                <a:solidFill>
                  <a:schemeClr val="lt2"/>
                </a:solidFill>
                <a:highlight>
                  <a:srgbClr val="156C77"/>
                </a:highlight>
                <a:latin typeface="EB Garamond"/>
                <a:ea typeface="EB Garamond"/>
                <a:cs typeface="EB Garamond"/>
                <a:sym typeface="EB Garamond"/>
              </a:rPr>
              <a:t>Variables precisas</a:t>
            </a:r>
            <a:r>
              <a:rPr lang="es">
                <a:latin typeface="EB Garamond"/>
                <a:ea typeface="EB Garamond"/>
                <a:cs typeface="EB Garamond"/>
                <a:sym typeface="EB Garamond"/>
              </a:rPr>
              <a:t>: “Cambiará el clima”</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AutoNum type="arabicPeriod"/>
            </a:pPr>
            <a:r>
              <a:rPr lang="es">
                <a:solidFill>
                  <a:schemeClr val="lt2"/>
                </a:solidFill>
                <a:highlight>
                  <a:srgbClr val="156C77"/>
                </a:highlight>
                <a:latin typeface="EB Garamond"/>
                <a:ea typeface="EB Garamond"/>
                <a:cs typeface="EB Garamond"/>
                <a:sym typeface="EB Garamond"/>
              </a:rPr>
              <a:t>Lógica clara y verosímil</a:t>
            </a:r>
            <a:r>
              <a:rPr lang="es">
                <a:latin typeface="EB Garamond"/>
                <a:ea typeface="EB Garamond"/>
                <a:cs typeface="EB Garamond"/>
                <a:sym typeface="EB Garamond"/>
              </a:rPr>
              <a:t>: “N. Cage influye en la producción de agua”</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AutoNum type="arabicPeriod"/>
            </a:pPr>
            <a:r>
              <a:rPr lang="es">
                <a:solidFill>
                  <a:schemeClr val="lt2"/>
                </a:solidFill>
                <a:highlight>
                  <a:srgbClr val="156C77"/>
                </a:highlight>
                <a:latin typeface="EB Garamond"/>
                <a:ea typeface="EB Garamond"/>
                <a:cs typeface="EB Garamond"/>
                <a:sym typeface="EB Garamond"/>
              </a:rPr>
              <a:t>Observable y medible</a:t>
            </a:r>
            <a:r>
              <a:rPr lang="es">
                <a:latin typeface="EB Garamond"/>
                <a:ea typeface="EB Garamond"/>
                <a:cs typeface="EB Garamond"/>
                <a:sym typeface="EB Garamond"/>
              </a:rPr>
              <a:t>: “La pandemia aumentó la fuerza espiritual”</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AutoNum type="arabicPeriod"/>
            </a:pPr>
            <a:r>
              <a:rPr lang="es">
                <a:solidFill>
                  <a:schemeClr val="lt2"/>
                </a:solidFill>
                <a:highlight>
                  <a:srgbClr val="156C77"/>
                </a:highlight>
                <a:latin typeface="EB Garamond"/>
                <a:ea typeface="EB Garamond"/>
                <a:cs typeface="EB Garamond"/>
                <a:sym typeface="EB Garamond"/>
              </a:rPr>
              <a:t>Condiciones disponibles</a:t>
            </a:r>
            <a:r>
              <a:rPr lang="es">
                <a:latin typeface="EB Garamond"/>
                <a:ea typeface="EB Garamond"/>
                <a:cs typeface="EB Garamond"/>
                <a:sym typeface="EB Garamond"/>
              </a:rPr>
              <a:t> para probarlas: técnicas o herramientas.</a:t>
            </a:r>
            <a:endParaRPr>
              <a:latin typeface="EB Garamond"/>
              <a:ea typeface="EB Garamond"/>
              <a:cs typeface="EB Garamond"/>
              <a:sym typeface="EB Garamond"/>
            </a:endParaRPr>
          </a:p>
        </p:txBody>
      </p:sp>
      <p:sp>
        <p:nvSpPr>
          <p:cNvPr id="316" name="Google Shape;316;p3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latin typeface="EB Garamond"/>
                <a:ea typeface="EB Garamond"/>
                <a:cs typeface="EB Garamond"/>
                <a:sym typeface="EB Garamond"/>
              </a:rPr>
              <a:t>Ejercicio</a:t>
            </a:r>
            <a:endParaRPr>
              <a:latin typeface="EB Garamond"/>
              <a:ea typeface="EB Garamond"/>
              <a:cs typeface="EB Garamond"/>
              <a:sym typeface="EB Garamond"/>
            </a:endParaRPr>
          </a:p>
        </p:txBody>
      </p:sp>
      <p:sp>
        <p:nvSpPr>
          <p:cNvPr id="322" name="Google Shape;322;p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Imagen que contiene Escala de tiempo&#10;&#10;Descripción generada automáticamente" id="323" name="Google Shape;323;p33"/>
          <p:cNvPicPr preferRelativeResize="0"/>
          <p:nvPr/>
        </p:nvPicPr>
        <p:blipFill rotWithShape="1">
          <a:blip r:embed="rId3">
            <a:alphaModFix/>
          </a:blip>
          <a:srcRect b="0" l="0" r="0" t="0"/>
          <a:stretch/>
        </p:blipFill>
        <p:spPr>
          <a:xfrm>
            <a:off x="1450899" y="1017725"/>
            <a:ext cx="6242224" cy="3893075"/>
          </a:xfrm>
          <a:prstGeom prst="rect">
            <a:avLst/>
          </a:prstGeom>
          <a:noFill/>
          <a:ln>
            <a:noFill/>
          </a:ln>
        </p:spPr>
      </p:pic>
      <p:sp>
        <p:nvSpPr>
          <p:cNvPr id="324" name="Google Shape;324;p33"/>
          <p:cNvSpPr/>
          <p:nvPr/>
        </p:nvSpPr>
        <p:spPr>
          <a:xfrm>
            <a:off x="3868075" y="1670275"/>
            <a:ext cx="3390600" cy="25431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s">
                <a:latin typeface="EB Garamond"/>
                <a:ea typeface="EB Garamond"/>
                <a:cs typeface="EB Garamond"/>
                <a:sym typeface="EB Garamond"/>
              </a:rPr>
              <a:t>Ejercicio</a:t>
            </a:r>
            <a:endParaRPr b="1">
              <a:latin typeface="EB Garamond"/>
              <a:ea typeface="EB Garamond"/>
              <a:cs typeface="EB Garamond"/>
              <a:sym typeface="EB Garamond"/>
            </a:endParaRPr>
          </a:p>
        </p:txBody>
      </p:sp>
      <p:sp>
        <p:nvSpPr>
          <p:cNvPr id="330" name="Google Shape;330;p3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Imagen que contiene Escala de tiempo&#10;&#10;Descripción generada automáticamente" id="331" name="Google Shape;331;p34"/>
          <p:cNvPicPr preferRelativeResize="0"/>
          <p:nvPr/>
        </p:nvPicPr>
        <p:blipFill rotWithShape="1">
          <a:blip r:embed="rId3">
            <a:alphaModFix/>
          </a:blip>
          <a:srcRect b="0" l="0" r="0" t="0"/>
          <a:stretch/>
        </p:blipFill>
        <p:spPr>
          <a:xfrm>
            <a:off x="1450899" y="1017725"/>
            <a:ext cx="6242224" cy="38930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s">
                <a:latin typeface="EB Garamond"/>
                <a:ea typeface="EB Garamond"/>
                <a:cs typeface="EB Garamond"/>
                <a:sym typeface="EB Garamond"/>
              </a:rPr>
              <a:t>Ejercicio</a:t>
            </a:r>
            <a:endParaRPr b="1">
              <a:latin typeface="EB Garamond"/>
              <a:ea typeface="EB Garamond"/>
              <a:cs typeface="EB Garamond"/>
              <a:sym typeface="EB Garamond"/>
            </a:endParaRPr>
          </a:p>
        </p:txBody>
      </p:sp>
      <p:sp>
        <p:nvSpPr>
          <p:cNvPr id="337" name="Google Shape;337;p3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Gráfico, Gráfico de barras&#10;&#10;Descripción generada automáticamente" id="338" name="Google Shape;338;p35"/>
          <p:cNvPicPr preferRelativeResize="0"/>
          <p:nvPr/>
        </p:nvPicPr>
        <p:blipFill rotWithShape="1">
          <a:blip r:embed="rId3">
            <a:alphaModFix/>
          </a:blip>
          <a:srcRect b="0" l="0" r="0" t="0"/>
          <a:stretch/>
        </p:blipFill>
        <p:spPr>
          <a:xfrm>
            <a:off x="1970000" y="976276"/>
            <a:ext cx="5204024" cy="3794150"/>
          </a:xfrm>
          <a:prstGeom prst="rect">
            <a:avLst/>
          </a:prstGeom>
          <a:noFill/>
          <a:ln>
            <a:noFill/>
          </a:ln>
        </p:spPr>
      </p:pic>
      <p:sp>
        <p:nvSpPr>
          <p:cNvPr id="339" name="Google Shape;339;p35"/>
          <p:cNvSpPr/>
          <p:nvPr/>
        </p:nvSpPr>
        <p:spPr>
          <a:xfrm>
            <a:off x="3987925" y="1601800"/>
            <a:ext cx="3390600" cy="25431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s">
                <a:latin typeface="EB Garamond"/>
                <a:ea typeface="EB Garamond"/>
                <a:cs typeface="EB Garamond"/>
                <a:sym typeface="EB Garamond"/>
              </a:rPr>
              <a:t>Ejercicio</a:t>
            </a:r>
            <a:endParaRPr b="1">
              <a:latin typeface="EB Garamond"/>
              <a:ea typeface="EB Garamond"/>
              <a:cs typeface="EB Garamond"/>
              <a:sym typeface="EB Garamond"/>
            </a:endParaRPr>
          </a:p>
        </p:txBody>
      </p:sp>
      <p:sp>
        <p:nvSpPr>
          <p:cNvPr id="345" name="Google Shape;345;p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Gráfico, Gráfico de barras&#10;&#10;Descripción generada automáticamente" id="346" name="Google Shape;346;p36"/>
          <p:cNvPicPr preferRelativeResize="0"/>
          <p:nvPr/>
        </p:nvPicPr>
        <p:blipFill rotWithShape="1">
          <a:blip r:embed="rId3">
            <a:alphaModFix/>
          </a:blip>
          <a:srcRect b="0" l="0" r="0" t="0"/>
          <a:stretch/>
        </p:blipFill>
        <p:spPr>
          <a:xfrm>
            <a:off x="1970000" y="976276"/>
            <a:ext cx="5204024" cy="37941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latin typeface="EB Garamond"/>
                <a:ea typeface="EB Garamond"/>
                <a:cs typeface="EB Garamond"/>
                <a:sym typeface="EB Garamond"/>
              </a:rPr>
              <a:t>¿Qué dice el estudio?</a:t>
            </a:r>
            <a:endParaRPr>
              <a:latin typeface="EB Garamond"/>
              <a:ea typeface="EB Garamond"/>
              <a:cs typeface="EB Garamond"/>
              <a:sym typeface="EB Garamond"/>
            </a:endParaRPr>
          </a:p>
        </p:txBody>
      </p:sp>
      <p:sp>
        <p:nvSpPr>
          <p:cNvPr id="352" name="Google Shape;352;p37"/>
          <p:cNvSpPr txBox="1"/>
          <p:nvPr>
            <p:ph idx="1" type="body"/>
          </p:nvPr>
        </p:nvSpPr>
        <p:spPr>
          <a:xfrm>
            <a:off x="311700" y="1152475"/>
            <a:ext cx="37815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Clr>
                <a:schemeClr val="dk1"/>
              </a:buClr>
              <a:buSzPct val="61111"/>
              <a:buFont typeface="Arial"/>
              <a:buNone/>
            </a:pPr>
            <a:r>
              <a:rPr lang="es">
                <a:latin typeface="EB Garamond"/>
                <a:ea typeface="EB Garamond"/>
                <a:cs typeface="EB Garamond"/>
                <a:sym typeface="EB Garamond"/>
              </a:rPr>
              <a:t>“Según el documento, la tasa de participación laboral de las mujeres se situó en 46% en 2020, mientras que la de los hombres en 69% (en 2019 alcanzaron un 52% y un 73,6%, respectivamente)2</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t/>
            </a:r>
            <a:endParaRPr>
              <a:latin typeface="EB Garamond"/>
              <a:ea typeface="EB Garamond"/>
              <a:cs typeface="EB Garamond"/>
              <a:sym typeface="EB Garamond"/>
            </a:endParaRPr>
          </a:p>
          <a:p>
            <a:pPr indent="0" lvl="0" marL="0" rtl="0" algn="l">
              <a:spcBef>
                <a:spcPts val="1200"/>
              </a:spcBef>
              <a:spcAft>
                <a:spcPts val="1200"/>
              </a:spcAft>
              <a:buNone/>
            </a:pPr>
            <a:r>
              <a:rPr lang="es">
                <a:latin typeface="EB Garamond"/>
                <a:ea typeface="EB Garamond"/>
                <a:cs typeface="EB Garamond"/>
                <a:sym typeface="EB Garamond"/>
              </a:rPr>
              <a:t>“En 2020, explica el estudio, se registró una contundente salida de mujeres de la fuerza laboral, quienes, por tener que atender las demandas de cuidados en sus hogares, no retomaron la búsqueda de empleo.”</a:t>
            </a:r>
            <a:endParaRPr>
              <a:latin typeface="EB Garamond"/>
              <a:ea typeface="EB Garamond"/>
              <a:cs typeface="EB Garamond"/>
              <a:sym typeface="EB Garamond"/>
            </a:endParaRPr>
          </a:p>
        </p:txBody>
      </p:sp>
      <p:sp>
        <p:nvSpPr>
          <p:cNvPr id="353" name="Google Shape;353;p3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Interfaz de usuario gráfica, Texto, Aplicación, Correo electrónico&#10;&#10;Descripción generada automáticamente" id="354" name="Google Shape;354;p37"/>
          <p:cNvPicPr preferRelativeResize="0"/>
          <p:nvPr/>
        </p:nvPicPr>
        <p:blipFill rotWithShape="1">
          <a:blip r:embed="rId3">
            <a:alphaModFix/>
          </a:blip>
          <a:srcRect b="0" l="0" r="0" t="0"/>
          <a:stretch/>
        </p:blipFill>
        <p:spPr>
          <a:xfrm>
            <a:off x="4093315" y="0"/>
            <a:ext cx="5050686" cy="5143501"/>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Estructura de hipótesis</a:t>
            </a:r>
            <a:endParaRPr b="1">
              <a:latin typeface="EB Garamond"/>
              <a:ea typeface="EB Garamond"/>
              <a:cs typeface="EB Garamond"/>
              <a:sym typeface="EB Garamond"/>
            </a:endParaRPr>
          </a:p>
        </p:txBody>
      </p:sp>
      <p:sp>
        <p:nvSpPr>
          <p:cNvPr id="360" name="Google Shape;360;p38"/>
          <p:cNvSpPr txBox="1"/>
          <p:nvPr>
            <p:ph idx="1" type="body"/>
          </p:nvPr>
        </p:nvSpPr>
        <p:spPr>
          <a:xfrm>
            <a:off x="311700" y="1152475"/>
            <a:ext cx="8520600" cy="15807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Clr>
                <a:schemeClr val="dk1"/>
              </a:buClr>
              <a:buSzPct val="61111"/>
              <a:buFont typeface="Arial"/>
              <a:buNone/>
            </a:pPr>
            <a:r>
              <a:rPr lang="es">
                <a:latin typeface="EB Garamond"/>
                <a:ea typeface="EB Garamond"/>
                <a:cs typeface="EB Garamond"/>
                <a:sym typeface="EB Garamond"/>
              </a:rPr>
              <a:t>Ejemplo:</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b="1" lang="es">
                <a:latin typeface="EB Garamond"/>
                <a:ea typeface="EB Garamond"/>
                <a:cs typeface="EB Garamond"/>
                <a:sym typeface="EB Garamond"/>
              </a:rPr>
              <a:t>Pregunta</a:t>
            </a:r>
            <a:r>
              <a:rPr lang="es">
                <a:latin typeface="EB Garamond"/>
                <a:ea typeface="EB Garamond"/>
                <a:cs typeface="EB Garamond"/>
                <a:sym typeface="EB Garamond"/>
              </a:rPr>
              <a:t>: ¿Cuál es el efecto de la pandemia en la la participación laboral de mujeres?</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b="1" lang="es">
                <a:latin typeface="EB Garamond"/>
                <a:ea typeface="EB Garamond"/>
                <a:cs typeface="EB Garamond"/>
                <a:sym typeface="EB Garamond"/>
              </a:rPr>
              <a:t>Objetivo</a:t>
            </a:r>
            <a:r>
              <a:rPr lang="es">
                <a:latin typeface="EB Garamond"/>
                <a:ea typeface="EB Garamond"/>
                <a:cs typeface="EB Garamond"/>
                <a:sym typeface="EB Garamond"/>
              </a:rPr>
              <a:t>: Determinar el efecto de la pandemia en la participación laboral de mujeres, que residen en la región metropolitana, entre el año 2019 y 2020.</a:t>
            </a:r>
            <a:endParaRPr>
              <a:latin typeface="EB Garamond"/>
              <a:ea typeface="EB Garamond"/>
              <a:cs typeface="EB Garamond"/>
              <a:sym typeface="EB Garamond"/>
            </a:endParaRPr>
          </a:p>
          <a:p>
            <a:pPr indent="0" lvl="0" marL="0" rtl="0" algn="l">
              <a:spcBef>
                <a:spcPts val="1200"/>
              </a:spcBef>
              <a:spcAft>
                <a:spcPts val="1200"/>
              </a:spcAft>
              <a:buNone/>
            </a:pPr>
            <a:r>
              <a:rPr b="1" lang="es">
                <a:latin typeface="EB Garamond"/>
                <a:ea typeface="EB Garamond"/>
                <a:cs typeface="EB Garamond"/>
                <a:sym typeface="EB Garamond"/>
              </a:rPr>
              <a:t>Hipótesis</a:t>
            </a:r>
            <a:r>
              <a:rPr lang="es">
                <a:latin typeface="EB Garamond"/>
                <a:ea typeface="EB Garamond"/>
                <a:cs typeface="EB Garamond"/>
                <a:sym typeface="EB Garamond"/>
              </a:rPr>
              <a:t>: El contexto de pandemia ha afectado negativamente la participación laboral de mujeres</a:t>
            </a:r>
            <a:endParaRPr>
              <a:latin typeface="EB Garamond"/>
              <a:ea typeface="EB Garamond"/>
              <a:cs typeface="EB Garamond"/>
              <a:sym typeface="EB Garamond"/>
            </a:endParaRPr>
          </a:p>
        </p:txBody>
      </p:sp>
      <p:sp>
        <p:nvSpPr>
          <p:cNvPr id="361" name="Google Shape;361;p3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
        <p:nvSpPr>
          <p:cNvPr id="362" name="Google Shape;362;p38"/>
          <p:cNvSpPr/>
          <p:nvPr/>
        </p:nvSpPr>
        <p:spPr>
          <a:xfrm>
            <a:off x="1439333" y="3251200"/>
            <a:ext cx="2446800" cy="516600"/>
          </a:xfrm>
          <a:prstGeom prst="roundRect">
            <a:avLst>
              <a:gd fmla="val 16667" name="adj"/>
            </a:avLst>
          </a:prstGeom>
          <a:solidFill>
            <a:srgbClr val="FFC000"/>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s" sz="1800">
                <a:solidFill>
                  <a:schemeClr val="dk2"/>
                </a:solidFill>
                <a:latin typeface="EB Garamond"/>
                <a:ea typeface="EB Garamond"/>
                <a:cs typeface="EB Garamond"/>
                <a:sym typeface="EB Garamond"/>
              </a:rPr>
              <a:t>Variable 1</a:t>
            </a:r>
            <a:endParaRPr>
              <a:solidFill>
                <a:schemeClr val="dk2"/>
              </a:solidFill>
              <a:latin typeface="EB Garamond"/>
              <a:ea typeface="EB Garamond"/>
              <a:cs typeface="EB Garamond"/>
              <a:sym typeface="EB Garamond"/>
            </a:endParaRPr>
          </a:p>
        </p:txBody>
      </p:sp>
      <p:sp>
        <p:nvSpPr>
          <p:cNvPr id="363" name="Google Shape;363;p38"/>
          <p:cNvSpPr/>
          <p:nvPr/>
        </p:nvSpPr>
        <p:spPr>
          <a:xfrm>
            <a:off x="5359400" y="3251200"/>
            <a:ext cx="2446800" cy="516600"/>
          </a:xfrm>
          <a:prstGeom prst="roundRect">
            <a:avLst>
              <a:gd fmla="val 16667" name="adj"/>
            </a:avLst>
          </a:prstGeom>
          <a:solidFill>
            <a:srgbClr val="FFC000"/>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s" sz="1800">
                <a:solidFill>
                  <a:schemeClr val="dk2"/>
                </a:solidFill>
                <a:latin typeface="EB Garamond"/>
                <a:ea typeface="EB Garamond"/>
                <a:cs typeface="EB Garamond"/>
                <a:sym typeface="EB Garamond"/>
              </a:rPr>
              <a:t>Variable 2</a:t>
            </a:r>
            <a:endParaRPr>
              <a:solidFill>
                <a:schemeClr val="dk2"/>
              </a:solidFill>
              <a:latin typeface="EB Garamond"/>
              <a:ea typeface="EB Garamond"/>
              <a:cs typeface="EB Garamond"/>
              <a:sym typeface="EB Garamond"/>
            </a:endParaRPr>
          </a:p>
        </p:txBody>
      </p:sp>
      <p:sp>
        <p:nvSpPr>
          <p:cNvPr id="364" name="Google Shape;364;p38"/>
          <p:cNvSpPr/>
          <p:nvPr/>
        </p:nvSpPr>
        <p:spPr>
          <a:xfrm>
            <a:off x="3487956" y="4248112"/>
            <a:ext cx="2446800" cy="516600"/>
          </a:xfrm>
          <a:prstGeom prst="roundRect">
            <a:avLst>
              <a:gd fmla="val 16667" name="adj"/>
            </a:avLst>
          </a:prstGeom>
          <a:solidFill>
            <a:srgbClr val="FFC000"/>
          </a:solidFill>
          <a:ln cap="flat" cmpd="sng" w="12700">
            <a:solidFill>
              <a:srgbClr val="BA8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s" sz="1800">
                <a:solidFill>
                  <a:schemeClr val="dk2"/>
                </a:solidFill>
                <a:latin typeface="EB Garamond"/>
                <a:ea typeface="EB Garamond"/>
                <a:cs typeface="EB Garamond"/>
                <a:sym typeface="EB Garamond"/>
              </a:rPr>
              <a:t>Variable 3</a:t>
            </a:r>
            <a:endParaRPr>
              <a:solidFill>
                <a:schemeClr val="dk2"/>
              </a:solidFill>
              <a:latin typeface="EB Garamond"/>
              <a:ea typeface="EB Garamond"/>
              <a:cs typeface="EB Garamond"/>
              <a:sym typeface="EB Garamond"/>
            </a:endParaRPr>
          </a:p>
        </p:txBody>
      </p:sp>
      <p:cxnSp>
        <p:nvCxnSpPr>
          <p:cNvPr id="365" name="Google Shape;365;p38"/>
          <p:cNvCxnSpPr>
            <a:stCxn id="362" idx="3"/>
            <a:endCxn id="363" idx="1"/>
          </p:cNvCxnSpPr>
          <p:nvPr/>
        </p:nvCxnSpPr>
        <p:spPr>
          <a:xfrm>
            <a:off x="3886133" y="3509500"/>
            <a:ext cx="1473300" cy="0"/>
          </a:xfrm>
          <a:prstGeom prst="straightConnector1">
            <a:avLst/>
          </a:prstGeom>
          <a:noFill/>
          <a:ln cap="flat" cmpd="sng" w="38100">
            <a:solidFill>
              <a:srgbClr val="000000"/>
            </a:solidFill>
            <a:prstDash val="dash"/>
            <a:miter lim="800000"/>
            <a:headEnd len="sm" w="sm" type="none"/>
            <a:tailEnd len="med" w="med" type="triangle"/>
          </a:ln>
        </p:spPr>
      </p:cxnSp>
      <p:sp>
        <p:nvSpPr>
          <p:cNvPr id="366" name="Google Shape;366;p38"/>
          <p:cNvSpPr txBox="1"/>
          <p:nvPr/>
        </p:nvSpPr>
        <p:spPr>
          <a:xfrm>
            <a:off x="4271276" y="2955427"/>
            <a:ext cx="601500" cy="354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 sz="1700">
                <a:solidFill>
                  <a:schemeClr val="dk2"/>
                </a:solidFill>
                <a:latin typeface="EB Garamond"/>
                <a:ea typeface="EB Garamond"/>
                <a:cs typeface="EB Garamond"/>
                <a:sym typeface="EB Garamond"/>
              </a:rPr>
              <a:t>(+/-)</a:t>
            </a:r>
            <a:endParaRPr sz="1300">
              <a:solidFill>
                <a:schemeClr val="dk2"/>
              </a:solidFill>
              <a:latin typeface="EB Garamond"/>
              <a:ea typeface="EB Garamond"/>
              <a:cs typeface="EB Garamond"/>
              <a:sym typeface="EB Garamond"/>
            </a:endParaRPr>
          </a:p>
        </p:txBody>
      </p:sp>
      <p:cxnSp>
        <p:nvCxnSpPr>
          <p:cNvPr id="367" name="Google Shape;367;p38"/>
          <p:cNvCxnSpPr>
            <a:stCxn id="364" idx="0"/>
          </p:cNvCxnSpPr>
          <p:nvPr/>
        </p:nvCxnSpPr>
        <p:spPr>
          <a:xfrm rot="10800000">
            <a:off x="4711356" y="3694012"/>
            <a:ext cx="0" cy="554100"/>
          </a:xfrm>
          <a:prstGeom prst="straightConnector1">
            <a:avLst/>
          </a:prstGeom>
          <a:noFill/>
          <a:ln cap="flat" cmpd="sng" w="38100">
            <a:solidFill>
              <a:srgbClr val="000000"/>
            </a:solidFill>
            <a:prstDash val="dash"/>
            <a:miter lim="800000"/>
            <a:headEnd len="sm" w="sm" type="none"/>
            <a:tailEnd len="med" w="med" type="triangle"/>
          </a:ln>
        </p:spPr>
      </p:cxnSp>
      <p:sp>
        <p:nvSpPr>
          <p:cNvPr id="368" name="Google Shape;368;p38"/>
          <p:cNvSpPr txBox="1"/>
          <p:nvPr/>
        </p:nvSpPr>
        <p:spPr>
          <a:xfrm>
            <a:off x="4740788" y="3805214"/>
            <a:ext cx="601500" cy="354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 sz="1700">
                <a:solidFill>
                  <a:schemeClr val="dk2"/>
                </a:solidFill>
                <a:latin typeface="EB Garamond"/>
                <a:ea typeface="EB Garamond"/>
                <a:cs typeface="EB Garamond"/>
                <a:sym typeface="EB Garamond"/>
              </a:rPr>
              <a:t>(+/-)</a:t>
            </a:r>
            <a:endParaRPr sz="1300">
              <a:solidFill>
                <a:schemeClr val="dk2"/>
              </a:solidFill>
              <a:latin typeface="EB Garamond"/>
              <a:ea typeface="EB Garamond"/>
              <a:cs typeface="EB Garamond"/>
              <a:sym typeface="EB Garamon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Otro ejemplo</a:t>
            </a:r>
            <a:endParaRPr b="1">
              <a:latin typeface="EB Garamond"/>
              <a:ea typeface="EB Garamond"/>
              <a:cs typeface="EB Garamond"/>
              <a:sym typeface="EB Garamond"/>
            </a:endParaRPr>
          </a:p>
        </p:txBody>
      </p:sp>
      <p:sp>
        <p:nvSpPr>
          <p:cNvPr id="374" name="Google Shape;374;p39"/>
          <p:cNvSpPr txBox="1"/>
          <p:nvPr>
            <p:ph idx="1" type="body"/>
          </p:nvPr>
        </p:nvSpPr>
        <p:spPr>
          <a:xfrm>
            <a:off x="311700" y="1152475"/>
            <a:ext cx="8520600" cy="3562500"/>
          </a:xfrm>
          <a:prstGeom prst="rect">
            <a:avLst/>
          </a:prstGeom>
        </p:spPr>
        <p:txBody>
          <a:bodyPr anchorCtr="0" anchor="t" bIns="91425" lIns="91425" spcFirstLastPara="1" rIns="91425" wrap="square" tIns="91425">
            <a:normAutofit fontScale="62500" lnSpcReduction="10000"/>
          </a:bodyPr>
          <a:lstStyle/>
          <a:p>
            <a:pPr indent="0" lvl="0" marL="0" rtl="0" algn="l">
              <a:spcBef>
                <a:spcPts val="0"/>
              </a:spcBef>
              <a:spcAft>
                <a:spcPts val="0"/>
              </a:spcAft>
              <a:buNone/>
            </a:pPr>
            <a:r>
              <a:rPr b="1" lang="es">
                <a:latin typeface="EB Garamond"/>
                <a:ea typeface="EB Garamond"/>
                <a:cs typeface="EB Garamond"/>
                <a:sym typeface="EB Garamond"/>
              </a:rPr>
              <a:t>EL EFECTO DE LA MATERNIDAD EN EL SALARIO FEMENINO EN CHILE, (Emilia Seissus E., 2017)</a:t>
            </a:r>
            <a:endParaRPr b="1">
              <a:latin typeface="EB Garamond"/>
              <a:ea typeface="EB Garamond"/>
              <a:cs typeface="EB Garamond"/>
              <a:sym typeface="EB Garamond"/>
            </a:endParaRPr>
          </a:p>
          <a:p>
            <a:pPr indent="0" lvl="0" marL="0" rtl="0" algn="l">
              <a:spcBef>
                <a:spcPts val="0"/>
              </a:spcBef>
              <a:spcAft>
                <a:spcPts val="0"/>
              </a:spcAft>
              <a:buNone/>
            </a:pPr>
            <a:r>
              <a:t/>
            </a:r>
            <a:endParaRPr b="1">
              <a:latin typeface="EB Garamond"/>
              <a:ea typeface="EB Garamond"/>
              <a:cs typeface="EB Garamond"/>
              <a:sym typeface="EB Garamond"/>
            </a:endParaRPr>
          </a:p>
          <a:p>
            <a:pPr indent="0" lvl="0" marL="0" rtl="0" algn="l">
              <a:spcBef>
                <a:spcPts val="0"/>
              </a:spcBef>
              <a:spcAft>
                <a:spcPts val="0"/>
              </a:spcAft>
              <a:buClr>
                <a:schemeClr val="dk1"/>
              </a:buClr>
              <a:buSzPct val="61111"/>
              <a:buFont typeface="Arial"/>
              <a:buNone/>
            </a:pPr>
            <a:r>
              <a:rPr b="1" lang="es">
                <a:latin typeface="EB Garamond"/>
                <a:ea typeface="EB Garamond"/>
                <a:cs typeface="EB Garamond"/>
                <a:sym typeface="EB Garamond"/>
              </a:rPr>
              <a:t>Pregunta de investigación</a:t>
            </a:r>
            <a:endParaRPr b="1">
              <a:latin typeface="EB Garamond"/>
              <a:ea typeface="EB Garamond"/>
              <a:cs typeface="EB Garamond"/>
              <a:sym typeface="EB Garamond"/>
            </a:endParaRPr>
          </a:p>
          <a:p>
            <a:pPr indent="0" lvl="0" marL="0" rtl="0" algn="l">
              <a:spcBef>
                <a:spcPts val="0"/>
              </a:spcBef>
              <a:spcAft>
                <a:spcPts val="0"/>
              </a:spcAft>
              <a:buClr>
                <a:schemeClr val="dk1"/>
              </a:buClr>
              <a:buSzPct val="61111"/>
              <a:buFont typeface="Arial"/>
              <a:buNone/>
            </a:pPr>
            <a:r>
              <a:rPr lang="es">
                <a:latin typeface="EB Garamond"/>
                <a:ea typeface="EB Garamond"/>
                <a:cs typeface="EB Garamond"/>
                <a:sym typeface="EB Garamond"/>
              </a:rPr>
              <a:t>¿Cuál es el efecto de la maternidad sobre los salarios obtenidos por las mujeres trabajadoras en Chile?</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b="1" lang="es">
                <a:latin typeface="EB Garamond"/>
                <a:ea typeface="EB Garamond"/>
                <a:cs typeface="EB Garamond"/>
                <a:sym typeface="EB Garamond"/>
              </a:rPr>
              <a:t>Objetivo general</a:t>
            </a:r>
            <a:endParaRPr b="1">
              <a:latin typeface="EB Garamond"/>
              <a:ea typeface="EB Garamond"/>
              <a:cs typeface="EB Garamond"/>
              <a:sym typeface="EB Garamond"/>
            </a:endParaRPr>
          </a:p>
          <a:p>
            <a:pPr indent="0" lvl="0" marL="0" rtl="0" algn="l">
              <a:spcBef>
                <a:spcPts val="0"/>
              </a:spcBef>
              <a:spcAft>
                <a:spcPts val="0"/>
              </a:spcAft>
              <a:buClr>
                <a:schemeClr val="dk1"/>
              </a:buClr>
              <a:buSzPct val="61111"/>
              <a:buFont typeface="Arial"/>
              <a:buNone/>
            </a:pPr>
            <a:r>
              <a:rPr lang="es">
                <a:latin typeface="EB Garamond"/>
                <a:ea typeface="EB Garamond"/>
                <a:cs typeface="EB Garamond"/>
                <a:sym typeface="EB Garamond"/>
              </a:rPr>
              <a:t>Determinar el efecto de la maternidad sobre los salarios obtenidos por las mujeres trabajadoras en Chile.</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b="1" lang="es">
                <a:latin typeface="EB Garamond"/>
                <a:ea typeface="EB Garamond"/>
                <a:cs typeface="EB Garamond"/>
                <a:sym typeface="EB Garamond"/>
              </a:rPr>
              <a:t>Objetivos específicos</a:t>
            </a:r>
            <a:endParaRPr b="1">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Caracterizar según factores sociodemográficos a las madres trabajadoras en Chile, tanto aquellas que poseen un hijo como las que poseen dos.</a:t>
            </a:r>
            <a:endParaRPr>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Determinar el efecto de tener un hijo (margen extensivo) sobre los salarios de las mujeres trabajadoras en Chile.</a:t>
            </a:r>
            <a:endParaRPr>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Determinar el efecto de tener más de un hijo (margen intensivo) sobre los salarios de las mujeres trabajadoras en Chile.</a:t>
            </a:r>
            <a:endParaRPr>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Analizar las diferencias en el efecto de la maternidad sobre los salarios de las mujeres en el margen extensivo e intensivo en Chile.</a:t>
            </a:r>
            <a:endParaRPr>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b="1" lang="es">
                <a:latin typeface="EB Garamond"/>
                <a:ea typeface="EB Garamond"/>
                <a:cs typeface="EB Garamond"/>
                <a:sym typeface="EB Garamond"/>
              </a:rPr>
              <a:t>Hipótesis</a:t>
            </a:r>
            <a:endParaRPr b="1">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Tener un hijo disminuirá los salarios obtenidos por las mujeres trabajadoras (margen extensivo), en comparación con el de las mujeres embarazadas sin hijos.</a:t>
            </a:r>
            <a:endParaRPr>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Tener más de un hijo disminuirá los salarios obtenidos por las mujeres trabajadoras (margen intensivo), en comparación con las madres de un hijo.</a:t>
            </a:r>
            <a:endParaRPr>
              <a:latin typeface="EB Garamond"/>
              <a:ea typeface="EB Garamond"/>
              <a:cs typeface="EB Garamond"/>
              <a:sym typeface="EB Garamond"/>
            </a:endParaRPr>
          </a:p>
          <a:p>
            <a:pPr indent="-300037" lvl="0" marL="457200" rtl="0" algn="l">
              <a:spcBef>
                <a:spcPts val="0"/>
              </a:spcBef>
              <a:spcAft>
                <a:spcPts val="0"/>
              </a:spcAft>
              <a:buSzPct val="100000"/>
              <a:buFont typeface="EB Garamond"/>
              <a:buAutoNum type="arabicPeriod"/>
            </a:pPr>
            <a:r>
              <a:rPr lang="es">
                <a:latin typeface="EB Garamond"/>
                <a:ea typeface="EB Garamond"/>
                <a:cs typeface="EB Garamond"/>
                <a:sym typeface="EB Garamond"/>
              </a:rPr>
              <a:t>El efecto de los hijos en el salario de las mujeres trabajadoras será mayor en el margen extensivo que en el intensivo.</a:t>
            </a:r>
            <a:endParaRPr>
              <a:latin typeface="EB Garamond"/>
              <a:ea typeface="EB Garamond"/>
              <a:cs typeface="EB Garamond"/>
              <a:sym typeface="EB Garamond"/>
            </a:endParaRPr>
          </a:p>
        </p:txBody>
      </p:sp>
      <p:sp>
        <p:nvSpPr>
          <p:cNvPr id="375" name="Google Shape;375;p3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4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pic>
        <p:nvPicPr>
          <p:cNvPr descr="Diagrama&#10;&#10;Descripción generada automáticamente" id="381" name="Google Shape;381;p40"/>
          <p:cNvPicPr preferRelativeResize="0"/>
          <p:nvPr/>
        </p:nvPicPr>
        <p:blipFill rotWithShape="1">
          <a:blip r:embed="rId3">
            <a:alphaModFix/>
          </a:blip>
          <a:srcRect b="0" l="0" r="0" t="0"/>
          <a:stretch/>
        </p:blipFill>
        <p:spPr>
          <a:xfrm>
            <a:off x="1796064" y="315600"/>
            <a:ext cx="5551874" cy="45123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4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Otro ejemplo</a:t>
            </a:r>
            <a:endParaRPr b="1">
              <a:latin typeface="EB Garamond"/>
              <a:ea typeface="EB Garamond"/>
              <a:cs typeface="EB Garamond"/>
              <a:sym typeface="EB Garamond"/>
            </a:endParaRPr>
          </a:p>
        </p:txBody>
      </p:sp>
      <p:sp>
        <p:nvSpPr>
          <p:cNvPr id="387" name="Google Shape;387;p41"/>
          <p:cNvSpPr txBox="1"/>
          <p:nvPr>
            <p:ph idx="1" type="body"/>
          </p:nvPr>
        </p:nvSpPr>
        <p:spPr>
          <a:xfrm>
            <a:off x="311700" y="1152475"/>
            <a:ext cx="8520600" cy="356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s">
                <a:latin typeface="EB Garamond"/>
                <a:ea typeface="EB Garamond"/>
                <a:cs typeface="EB Garamond"/>
                <a:sym typeface="EB Garamond"/>
              </a:rPr>
              <a:t>EL EFECTO DE LA MATERNIDAD EN EL SALARIO FEMENINO EN CHILE, (Emilia Seissus E., 2017)</a:t>
            </a:r>
            <a:endParaRPr b="1">
              <a:latin typeface="EB Garamond"/>
              <a:ea typeface="EB Garamond"/>
              <a:cs typeface="EB Garamond"/>
              <a:sym typeface="EB Garamond"/>
            </a:endParaRPr>
          </a:p>
          <a:p>
            <a:pPr indent="0" lvl="0" marL="0" rtl="0" algn="l">
              <a:spcBef>
                <a:spcPts val="0"/>
              </a:spcBef>
              <a:spcAft>
                <a:spcPts val="0"/>
              </a:spcAft>
              <a:buNone/>
            </a:pPr>
            <a:r>
              <a:t/>
            </a:r>
            <a:endParaRPr b="1">
              <a:latin typeface="EB Garamond"/>
              <a:ea typeface="EB Garamond"/>
              <a:cs typeface="EB Garamond"/>
              <a:sym typeface="EB Garamond"/>
            </a:endParaRPr>
          </a:p>
          <a:p>
            <a:pPr indent="0" lvl="0" marL="0" rtl="0" algn="l">
              <a:spcBef>
                <a:spcPts val="0"/>
              </a:spcBef>
              <a:spcAft>
                <a:spcPts val="0"/>
              </a:spcAft>
              <a:buNone/>
            </a:pPr>
            <a:r>
              <a:rPr b="1" lang="es">
                <a:latin typeface="EB Garamond"/>
                <a:ea typeface="EB Garamond"/>
                <a:cs typeface="EB Garamond"/>
                <a:sym typeface="EB Garamond"/>
              </a:rPr>
              <a:t>Resultado principal</a:t>
            </a:r>
            <a:endParaRPr b="1">
              <a:latin typeface="EB Garamond"/>
              <a:ea typeface="EB Garamond"/>
              <a:cs typeface="EB Garamond"/>
              <a:sym typeface="EB Garamond"/>
            </a:endParaRPr>
          </a:p>
          <a:p>
            <a:pPr indent="0" lvl="0" marL="0" rtl="0" algn="l">
              <a:spcBef>
                <a:spcPts val="1200"/>
              </a:spcBef>
              <a:spcAft>
                <a:spcPts val="1200"/>
              </a:spcAft>
              <a:buNone/>
            </a:pPr>
            <a:r>
              <a:rPr lang="es">
                <a:latin typeface="EB Garamond"/>
                <a:ea typeface="EB Garamond"/>
                <a:cs typeface="EB Garamond"/>
                <a:sym typeface="EB Garamond"/>
              </a:rPr>
              <a:t>Para el  margen extensivo, efectivamente existe una disminución del salario hora promedio para las madres de un hijo en relación a las mujeres embarazadas. Sin embargo, para el margen intensivo, las madres de dos hijos obtienen una bonificación por este hijo extra al compararlas con las madres de uno.</a:t>
            </a:r>
            <a:endParaRPr>
              <a:latin typeface="EB Garamond"/>
              <a:ea typeface="EB Garamond"/>
              <a:cs typeface="EB Garamond"/>
              <a:sym typeface="EB Garamond"/>
            </a:endParaRPr>
          </a:p>
        </p:txBody>
      </p:sp>
      <p:sp>
        <p:nvSpPr>
          <p:cNvPr id="388" name="Google Shape;388;p4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latin typeface="EB Garamond"/>
                <a:ea typeface="EB Garamond"/>
                <a:cs typeface="EB Garamond"/>
                <a:sym typeface="EB Garamond"/>
              </a:rPr>
              <a:t>Objetivos</a:t>
            </a:r>
            <a:endParaRPr>
              <a:latin typeface="EB Garamond"/>
              <a:ea typeface="EB Garamond"/>
              <a:cs typeface="EB Garamond"/>
              <a:sym typeface="EB Garamond"/>
            </a:endParaRPr>
          </a:p>
        </p:txBody>
      </p:sp>
      <p:sp>
        <p:nvSpPr>
          <p:cNvPr id="70" name="Google Shape;70;p15"/>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fontScale="85000" lnSpcReduction="20000"/>
          </a:bodyPr>
          <a:lstStyle/>
          <a:p>
            <a:pPr indent="0" lvl="0" marL="0" rtl="0" algn="l">
              <a:spcBef>
                <a:spcPts val="0"/>
              </a:spcBef>
              <a:spcAft>
                <a:spcPts val="0"/>
              </a:spcAft>
              <a:buNone/>
            </a:pPr>
            <a:r>
              <a:rPr b="1" lang="es">
                <a:latin typeface="EB Garamond"/>
                <a:ea typeface="EB Garamond"/>
                <a:cs typeface="EB Garamond"/>
                <a:sym typeface="EB Garamond"/>
              </a:rPr>
              <a:t>Unidad I. Introducción a la investigación social cuantitativa</a:t>
            </a:r>
            <a:endParaRPr b="1">
              <a:latin typeface="EB Garamond"/>
              <a:ea typeface="EB Garamond"/>
              <a:cs typeface="EB Garamond"/>
              <a:sym typeface="EB Garamond"/>
            </a:endParaRPr>
          </a:p>
          <a:p>
            <a:pPr indent="0" lvl="0" marL="0" rtl="0" algn="l">
              <a:spcBef>
                <a:spcPts val="1200"/>
              </a:spcBef>
              <a:spcAft>
                <a:spcPts val="0"/>
              </a:spcAft>
              <a:buClr>
                <a:schemeClr val="dk1"/>
              </a:buClr>
              <a:buSzPct val="61111"/>
              <a:buFont typeface="Arial"/>
              <a:buNone/>
            </a:pPr>
            <a:r>
              <a:rPr lang="es">
                <a:latin typeface="EB Garamond"/>
                <a:ea typeface="EB Garamond"/>
                <a:cs typeface="EB Garamond"/>
                <a:sym typeface="EB Garamond"/>
              </a:rPr>
              <a:t>I.2. Características de la Investigación Cuantitativa</a:t>
            </a:r>
            <a:endParaRPr>
              <a:latin typeface="EB Garamond"/>
              <a:ea typeface="EB Garamond"/>
              <a:cs typeface="EB Garamond"/>
              <a:sym typeface="EB Garamond"/>
            </a:endParaRPr>
          </a:p>
          <a:p>
            <a:pPr indent="0" lvl="0" marL="457200" rtl="0" algn="l">
              <a:spcBef>
                <a:spcPts val="1200"/>
              </a:spcBef>
              <a:spcAft>
                <a:spcPts val="0"/>
              </a:spcAft>
              <a:buClr>
                <a:schemeClr val="dk1"/>
              </a:buClr>
              <a:buSzPct val="68750"/>
              <a:buFont typeface="Arial"/>
              <a:buNone/>
            </a:pPr>
            <a:r>
              <a:rPr lang="es" sz="1600">
                <a:latin typeface="EB Garamond"/>
                <a:ea typeface="EB Garamond"/>
                <a:cs typeface="EB Garamond"/>
                <a:sym typeface="EB Garamond"/>
              </a:rPr>
              <a:t>I.2.2. Tipos de investigación social cuantitativa</a:t>
            </a:r>
            <a:endParaRPr sz="1600">
              <a:latin typeface="EB Garamond"/>
              <a:ea typeface="EB Garamond"/>
              <a:cs typeface="EB Garamond"/>
              <a:sym typeface="EB Garamond"/>
            </a:endParaRPr>
          </a:p>
          <a:p>
            <a:pPr indent="0" lvl="0" marL="0" rtl="0" algn="l">
              <a:spcBef>
                <a:spcPts val="1200"/>
              </a:spcBef>
              <a:spcAft>
                <a:spcPts val="0"/>
              </a:spcAft>
              <a:buClr>
                <a:schemeClr val="dk1"/>
              </a:buClr>
              <a:buSzPct val="68750"/>
              <a:buFont typeface="Arial"/>
              <a:buNone/>
            </a:pPr>
            <a:r>
              <a:rPr lang="es">
                <a:latin typeface="EB Garamond"/>
                <a:ea typeface="EB Garamond"/>
                <a:cs typeface="EB Garamond"/>
                <a:sym typeface="EB Garamond"/>
              </a:rPr>
              <a:t>I.3. Construcción de un problema de Investigación Cuantitativa</a:t>
            </a:r>
            <a:endParaRPr sz="1600">
              <a:latin typeface="EB Garamond"/>
              <a:ea typeface="EB Garamond"/>
              <a:cs typeface="EB Garamond"/>
              <a:sym typeface="EB Garamond"/>
            </a:endParaRPr>
          </a:p>
          <a:p>
            <a:pPr indent="0" lvl="0" marL="0" rtl="0" algn="l">
              <a:spcBef>
                <a:spcPts val="1200"/>
              </a:spcBef>
              <a:spcAft>
                <a:spcPts val="0"/>
              </a:spcAft>
              <a:buClr>
                <a:schemeClr val="dk1"/>
              </a:buClr>
              <a:buSzPct val="68750"/>
              <a:buFont typeface="Arial"/>
              <a:buNone/>
            </a:pPr>
            <a:r>
              <a:rPr lang="es" sz="1600">
                <a:latin typeface="EB Garamond"/>
                <a:ea typeface="EB Garamond"/>
                <a:cs typeface="EB Garamond"/>
                <a:sym typeface="EB Garamond"/>
              </a:rPr>
              <a:t>	I.3.1. Problematización</a:t>
            </a:r>
            <a:endParaRPr sz="1600">
              <a:latin typeface="EB Garamond"/>
              <a:ea typeface="EB Garamond"/>
              <a:cs typeface="EB Garamond"/>
              <a:sym typeface="EB Garamond"/>
            </a:endParaRPr>
          </a:p>
          <a:p>
            <a:pPr indent="0" lvl="0" marL="0" rtl="0" algn="l">
              <a:spcBef>
                <a:spcPts val="1200"/>
              </a:spcBef>
              <a:spcAft>
                <a:spcPts val="0"/>
              </a:spcAft>
              <a:buClr>
                <a:schemeClr val="dk1"/>
              </a:buClr>
              <a:buSzPct val="68750"/>
              <a:buFont typeface="Arial"/>
              <a:buNone/>
            </a:pPr>
            <a:r>
              <a:rPr lang="es" sz="1600">
                <a:latin typeface="EB Garamond"/>
                <a:ea typeface="EB Garamond"/>
                <a:cs typeface="EB Garamond"/>
                <a:sym typeface="EB Garamond"/>
              </a:rPr>
              <a:t>	I.3.2. Pregunta de Investigación</a:t>
            </a:r>
            <a:endParaRPr sz="1600">
              <a:latin typeface="EB Garamond"/>
              <a:ea typeface="EB Garamond"/>
              <a:cs typeface="EB Garamond"/>
              <a:sym typeface="EB Garamond"/>
            </a:endParaRPr>
          </a:p>
          <a:p>
            <a:pPr indent="0" lvl="0" marL="0" rtl="0" algn="l">
              <a:spcBef>
                <a:spcPts val="1200"/>
              </a:spcBef>
              <a:spcAft>
                <a:spcPts val="0"/>
              </a:spcAft>
              <a:buClr>
                <a:schemeClr val="dk1"/>
              </a:buClr>
              <a:buSzPct val="68750"/>
              <a:buFont typeface="Arial"/>
              <a:buNone/>
            </a:pPr>
            <a:r>
              <a:rPr lang="es" sz="1600">
                <a:latin typeface="EB Garamond"/>
                <a:ea typeface="EB Garamond"/>
                <a:cs typeface="EB Garamond"/>
                <a:sym typeface="EB Garamond"/>
              </a:rPr>
              <a:t>	I.3.3. Objetivos de Investigación</a:t>
            </a:r>
            <a:endParaRPr sz="1600">
              <a:latin typeface="EB Garamond"/>
              <a:ea typeface="EB Garamond"/>
              <a:cs typeface="EB Garamond"/>
              <a:sym typeface="EB Garamond"/>
            </a:endParaRPr>
          </a:p>
          <a:p>
            <a:pPr indent="0" lvl="0" marL="0" rtl="0" algn="l">
              <a:spcBef>
                <a:spcPts val="1200"/>
              </a:spcBef>
              <a:spcAft>
                <a:spcPts val="1200"/>
              </a:spcAft>
              <a:buClr>
                <a:schemeClr val="dk1"/>
              </a:buClr>
              <a:buSzPct val="68750"/>
              <a:buFont typeface="Arial"/>
              <a:buNone/>
            </a:pPr>
            <a:r>
              <a:rPr lang="es" sz="1600">
                <a:latin typeface="EB Garamond"/>
                <a:ea typeface="EB Garamond"/>
                <a:cs typeface="EB Garamond"/>
                <a:sym typeface="EB Garamond"/>
              </a:rPr>
              <a:t>	I.3.4. Formulación de hipótesis de investigación</a:t>
            </a:r>
            <a:endParaRPr sz="1600">
              <a:latin typeface="EB Garamond"/>
              <a:ea typeface="EB Garamond"/>
              <a:cs typeface="EB Garamond"/>
              <a:sym typeface="EB Garamond"/>
            </a:endParaRPr>
          </a:p>
        </p:txBody>
      </p:sp>
      <p:sp>
        <p:nvSpPr>
          <p:cNvPr id="71" name="Google Shape;71;p15"/>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s">
                <a:latin typeface="EB Garamond"/>
                <a:ea typeface="EB Garamond"/>
                <a:cs typeface="EB Garamond"/>
                <a:sym typeface="EB Garamond"/>
              </a:rPr>
              <a:t>Clase 02</a:t>
            </a:r>
            <a:endParaRPr>
              <a:latin typeface="EB Garamond"/>
              <a:ea typeface="EB Garamond"/>
              <a:cs typeface="EB Garamond"/>
              <a:sym typeface="EB Garamond"/>
            </a:endParaRPr>
          </a:p>
        </p:txBody>
      </p:sp>
      <p:sp>
        <p:nvSpPr>
          <p:cNvPr id="72" name="Google Shape;72;p1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latin typeface="EB Garamond"/>
                <a:ea typeface="EB Garamond"/>
                <a:cs typeface="EB Garamond"/>
                <a:sym typeface="EB Garamond"/>
              </a:rPr>
              <a:t>Actividad</a:t>
            </a:r>
            <a:endParaRPr>
              <a:latin typeface="EB Garamond"/>
              <a:ea typeface="EB Garamond"/>
              <a:cs typeface="EB Garamond"/>
              <a:sym typeface="EB Garamond"/>
            </a:endParaRPr>
          </a:p>
        </p:txBody>
      </p:sp>
      <p:sp>
        <p:nvSpPr>
          <p:cNvPr id="394" name="Google Shape;394;p4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aphicFrame>
        <p:nvGraphicFramePr>
          <p:cNvPr id="395" name="Google Shape;395;p42"/>
          <p:cNvGraphicFramePr/>
          <p:nvPr/>
        </p:nvGraphicFramePr>
        <p:xfrm>
          <a:off x="848072" y="1152536"/>
          <a:ext cx="3000000" cy="3000000"/>
        </p:xfrm>
        <a:graphic>
          <a:graphicData uri="http://schemas.openxmlformats.org/drawingml/2006/table">
            <a:tbl>
              <a:tblPr>
                <a:noFill/>
                <a:tableStyleId>{C56CF66F-1F46-4ACB-8706-68A7E53BE109}</a:tableStyleId>
              </a:tblPr>
              <a:tblGrid>
                <a:gridCol w="1860700"/>
                <a:gridCol w="1860700"/>
                <a:gridCol w="2044800"/>
                <a:gridCol w="1860700"/>
              </a:tblGrid>
              <a:tr h="478950">
                <a:tc gridSpan="4">
                  <a:txBody>
                    <a:bodyPr/>
                    <a:lstStyle/>
                    <a:p>
                      <a:pPr indent="0" lvl="0" marL="0" marR="0" rtl="0" algn="ctr">
                        <a:spcBef>
                          <a:spcPts val="0"/>
                        </a:spcBef>
                        <a:spcAft>
                          <a:spcPts val="0"/>
                        </a:spcAft>
                        <a:buNone/>
                      </a:pPr>
                      <a:r>
                        <a:rPr b="1" i="0" lang="es" sz="1200" u="none" cap="none" strike="noStrike">
                          <a:solidFill>
                            <a:schemeClr val="dk2"/>
                          </a:solidFill>
                          <a:latin typeface="EB Garamond"/>
                          <a:ea typeface="EB Garamond"/>
                          <a:cs typeface="EB Garamond"/>
                          <a:sym typeface="EB Garamond"/>
                        </a:rPr>
                        <a:t>EJECICIO PROPUESTA DE INVESTIGACIÓN</a:t>
                      </a:r>
                      <a:endParaRPr>
                        <a:solidFill>
                          <a:schemeClr val="dk2"/>
                        </a:solidFill>
                        <a:latin typeface="EB Garamond"/>
                        <a:ea typeface="EB Garamond"/>
                        <a:cs typeface="EB Garamond"/>
                        <a:sym typeface="EB Garamond"/>
                      </a:endParaRPr>
                    </a:p>
                  </a:txBody>
                  <a:tcPr marT="5075" marB="0" marR="5075" marL="5075" anchor="ctr">
                    <a:lnL cap="flat" cmpd="sng" w="12700">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C000"/>
                    </a:solidFill>
                  </a:tcPr>
                </a:tc>
                <a:tc hMerge="1"/>
                <a:tc hMerge="1"/>
                <a:tc hMerge="1"/>
              </a:tr>
              <a:tr h="685525">
                <a:tc gridSpan="4">
                  <a:txBody>
                    <a:bodyPr/>
                    <a:lstStyle/>
                    <a:p>
                      <a:pPr indent="0" lvl="0" marL="0" marR="0" rtl="0" algn="l">
                        <a:spcBef>
                          <a:spcPts val="0"/>
                        </a:spcBef>
                        <a:spcAft>
                          <a:spcPts val="0"/>
                        </a:spcAft>
                        <a:buNone/>
                      </a:pPr>
                      <a:r>
                        <a:rPr b="1" i="0" lang="es" sz="1100" u="none" cap="none" strike="noStrike">
                          <a:solidFill>
                            <a:schemeClr val="dk2"/>
                          </a:solidFill>
                          <a:latin typeface="EB Garamond"/>
                          <a:ea typeface="EB Garamond"/>
                          <a:cs typeface="EB Garamond"/>
                          <a:sym typeface="EB Garamond"/>
                        </a:rPr>
                        <a:t>1. Problema de investigación</a:t>
                      </a:r>
                      <a:endParaRPr>
                        <a:solidFill>
                          <a:schemeClr val="dk2"/>
                        </a:solidFill>
                        <a:latin typeface="EB Garamond"/>
                        <a:ea typeface="EB Garamond"/>
                        <a:cs typeface="EB Garamond"/>
                        <a:sym typeface="EB Garamond"/>
                      </a:endParaRPr>
                    </a:p>
                  </a:txBody>
                  <a:tcPr marT="5075" marB="0" marR="5075" marL="50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hMerge="1"/>
                <a:tc hMerge="1"/>
                <a:tc hMerge="1"/>
              </a:tr>
              <a:tr h="685525">
                <a:tc gridSpan="4">
                  <a:txBody>
                    <a:bodyPr/>
                    <a:lstStyle/>
                    <a:p>
                      <a:pPr indent="0" lvl="0" marL="0" marR="0" rtl="0" algn="l">
                        <a:spcBef>
                          <a:spcPts val="0"/>
                        </a:spcBef>
                        <a:spcAft>
                          <a:spcPts val="0"/>
                        </a:spcAft>
                        <a:buNone/>
                      </a:pPr>
                      <a:r>
                        <a:rPr b="1" i="0" lang="es" sz="1100" u="none" cap="none" strike="noStrike">
                          <a:solidFill>
                            <a:schemeClr val="dk2"/>
                          </a:solidFill>
                          <a:latin typeface="EB Garamond"/>
                          <a:ea typeface="EB Garamond"/>
                          <a:cs typeface="EB Garamond"/>
                          <a:sym typeface="EB Garamond"/>
                        </a:rPr>
                        <a:t>2. Pregunta de investigación</a:t>
                      </a:r>
                      <a:endParaRPr>
                        <a:solidFill>
                          <a:schemeClr val="dk2"/>
                        </a:solidFill>
                        <a:latin typeface="EB Garamond"/>
                        <a:ea typeface="EB Garamond"/>
                        <a:cs typeface="EB Garamond"/>
                        <a:sym typeface="EB Garamond"/>
                      </a:endParaRPr>
                    </a:p>
                  </a:txBody>
                  <a:tcPr marT="5075" marB="0" marR="5075" marL="50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hMerge="1"/>
                <a:tc hMerge="1"/>
                <a:tc hMerge="1"/>
              </a:tr>
              <a:tr h="685525">
                <a:tc gridSpan="4">
                  <a:txBody>
                    <a:bodyPr/>
                    <a:lstStyle/>
                    <a:p>
                      <a:pPr indent="0" lvl="0" marL="0" marR="0" rtl="0" algn="l">
                        <a:spcBef>
                          <a:spcPts val="0"/>
                        </a:spcBef>
                        <a:spcAft>
                          <a:spcPts val="0"/>
                        </a:spcAft>
                        <a:buNone/>
                      </a:pPr>
                      <a:r>
                        <a:rPr b="1" i="0" lang="es" sz="1100" u="none" cap="none" strike="noStrike">
                          <a:solidFill>
                            <a:schemeClr val="dk2"/>
                          </a:solidFill>
                          <a:latin typeface="EB Garamond"/>
                          <a:ea typeface="EB Garamond"/>
                          <a:cs typeface="EB Garamond"/>
                          <a:sym typeface="EB Garamond"/>
                        </a:rPr>
                        <a:t>3. Hipótesis de investigación </a:t>
                      </a:r>
                      <a:endParaRPr i="0" sz="1100" u="none" cap="none" strike="noStrike">
                        <a:solidFill>
                          <a:schemeClr val="dk2"/>
                        </a:solidFill>
                        <a:latin typeface="EB Garamond"/>
                        <a:ea typeface="EB Garamond"/>
                        <a:cs typeface="EB Garamond"/>
                        <a:sym typeface="EB Garamond"/>
                      </a:endParaRPr>
                    </a:p>
                  </a:txBody>
                  <a:tcPr marT="5075" marB="0" marR="5075" marL="50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hMerge="1"/>
                <a:tc hMerge="1"/>
                <a:tc hMerge="1"/>
              </a:tr>
              <a:tr h="171050">
                <a:tc gridSpan="4">
                  <a:txBody>
                    <a:bodyPr/>
                    <a:lstStyle/>
                    <a:p>
                      <a:pPr indent="0" lvl="0" marL="0" marR="0" rtl="0" algn="l">
                        <a:spcBef>
                          <a:spcPts val="0"/>
                        </a:spcBef>
                        <a:spcAft>
                          <a:spcPts val="0"/>
                        </a:spcAft>
                        <a:buNone/>
                      </a:pPr>
                      <a:r>
                        <a:rPr b="1" i="0" lang="es" sz="1100" u="none" cap="none" strike="noStrike">
                          <a:solidFill>
                            <a:schemeClr val="dk2"/>
                          </a:solidFill>
                          <a:latin typeface="EB Garamond"/>
                          <a:ea typeface="EB Garamond"/>
                          <a:cs typeface="EB Garamond"/>
                          <a:sym typeface="EB Garamond"/>
                        </a:rPr>
                        <a:t>4. Operacionalización</a:t>
                      </a:r>
                      <a:endParaRPr b="1" i="0" sz="1100" u="none" cap="none" strike="noStrike">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hMerge="1"/>
                <a:tc hMerge="1"/>
                <a:tc hMerge="1"/>
              </a:tr>
              <a:tr h="171050">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Concepto</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9CC2E5"/>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Dimensiones</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9CC2E5"/>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Indicador y atributo</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9CC2E5"/>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Pregunta y atributo</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9CC2E5"/>
                    </a:solidFill>
                  </a:tcPr>
                </a:tc>
              </a:tr>
              <a:tr h="337125">
                <a:tc rowSpan="4">
                  <a:txBody>
                    <a:bodyPr/>
                    <a:lstStyle/>
                    <a:p>
                      <a:pPr indent="0" lvl="0" marL="0" marR="0" rtl="0" algn="ctr">
                        <a:spcBef>
                          <a:spcPts val="0"/>
                        </a:spcBef>
                        <a:spcAft>
                          <a:spcPts val="0"/>
                        </a:spcAft>
                        <a:buNone/>
                      </a:pPr>
                      <a:r>
                        <a:rPr i="0" lang="es" sz="1100" u="none" cap="none" strike="noStrike">
                          <a:solidFill>
                            <a:schemeClr val="dk2"/>
                          </a:solidFill>
                          <a:latin typeface="EB Garamond"/>
                          <a:ea typeface="EB Garamond"/>
                          <a:cs typeface="EB Garamond"/>
                          <a:sym typeface="EB Garamond"/>
                        </a:rPr>
                        <a:t>*Nombre concepto y definición breve</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1.</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1" lang="es" sz="1100" u="none" cap="none" strike="noStrike">
                          <a:solidFill>
                            <a:schemeClr val="dk2"/>
                          </a:solidFill>
                          <a:latin typeface="EB Garamond"/>
                          <a:ea typeface="EB Garamond"/>
                          <a:cs typeface="EB Garamond"/>
                          <a:sym typeface="EB Garamond"/>
                        </a:rPr>
                        <a:t>*Se recomienda 1 indicador por dimensión</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1" lang="es" sz="1100" u="none" cap="none" strike="noStrike">
                          <a:solidFill>
                            <a:schemeClr val="dk2"/>
                          </a:solidFill>
                          <a:latin typeface="EB Garamond"/>
                          <a:ea typeface="EB Garamond"/>
                          <a:cs typeface="EB Garamond"/>
                          <a:sym typeface="EB Garamond"/>
                        </a:rPr>
                        <a:t>*Se recomienda 1 pregunta  por indicador</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r>
              <a:tr h="234775">
                <a:tc vMerge="1"/>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2.</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r>
              <a:tr h="234775">
                <a:tc vMerge="1"/>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3.</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2F2F2"/>
                    </a:solidFill>
                  </a:tcPr>
                </a:tc>
              </a:tr>
              <a:tr h="234775">
                <a:tc vMerge="1"/>
                <a:tc>
                  <a:txBody>
                    <a:bodyPr/>
                    <a:lstStyle/>
                    <a:p>
                      <a:pPr indent="0" lvl="0" marL="0" marR="0" rtl="0" algn="l">
                        <a:spcBef>
                          <a:spcPts val="0"/>
                        </a:spcBef>
                        <a:spcAft>
                          <a:spcPts val="0"/>
                        </a:spcAft>
                        <a:buNone/>
                      </a:pPr>
                      <a:r>
                        <a:rPr i="1" lang="es" sz="1100" u="none" cap="none" strike="noStrike">
                          <a:solidFill>
                            <a:schemeClr val="dk2"/>
                          </a:solidFill>
                          <a:latin typeface="EB Garamond"/>
                          <a:ea typeface="EB Garamond"/>
                          <a:cs typeface="EB Garamond"/>
                          <a:sym typeface="EB Garamond"/>
                        </a:rPr>
                        <a:t>n. *Pueden ser más de 3</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F2F2F2"/>
                    </a:solidFill>
                  </a:tcPr>
                </a:tc>
                <a:tc>
                  <a:txBody>
                    <a:bodyPr/>
                    <a:lstStyle/>
                    <a:p>
                      <a:pPr indent="0" lvl="0" marL="0" marR="0" rtl="0" algn="ctr">
                        <a:spcBef>
                          <a:spcPts val="0"/>
                        </a:spcBef>
                        <a:spcAft>
                          <a:spcPts val="0"/>
                        </a:spcAft>
                        <a:buNone/>
                      </a:pPr>
                      <a:r>
                        <a:rPr b="1"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F2F2F2"/>
                    </a:solidFill>
                  </a:tcPr>
                </a:tc>
                <a:tc>
                  <a:txBody>
                    <a:bodyPr/>
                    <a:lstStyle/>
                    <a:p>
                      <a:pPr indent="0" lvl="0" marL="0" marR="0" rtl="0" algn="l">
                        <a:spcBef>
                          <a:spcPts val="0"/>
                        </a:spcBef>
                        <a:spcAft>
                          <a:spcPts val="0"/>
                        </a:spcAft>
                        <a:buNone/>
                      </a:pPr>
                      <a:r>
                        <a:rPr i="0" lang="es" sz="1100" u="none" cap="none" strike="noStrike">
                          <a:solidFill>
                            <a:schemeClr val="dk2"/>
                          </a:solidFill>
                          <a:latin typeface="EB Garamond"/>
                          <a:ea typeface="EB Garamond"/>
                          <a:cs typeface="EB Garamond"/>
                          <a:sym typeface="EB Garamond"/>
                        </a:rPr>
                        <a:t> </a:t>
                      </a:r>
                      <a:endParaRPr>
                        <a:solidFill>
                          <a:schemeClr val="dk2"/>
                        </a:solidFill>
                        <a:latin typeface="EB Garamond"/>
                        <a:ea typeface="EB Garamond"/>
                        <a:cs typeface="EB Garamond"/>
                        <a:sym typeface="EB Garamond"/>
                      </a:endParaRPr>
                    </a:p>
                  </a:txBody>
                  <a:tcPr marT="5075" marB="0" marR="5075" marL="5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4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latin typeface="EB Garamond"/>
                <a:ea typeface="EB Garamond"/>
                <a:cs typeface="EB Garamond"/>
                <a:sym typeface="EB Garamond"/>
              </a:rPr>
              <a:t>Métodos Cuantitativos</a:t>
            </a:r>
            <a:endParaRPr>
              <a:latin typeface="EB Garamond"/>
              <a:ea typeface="EB Garamond"/>
              <a:cs typeface="EB Garamond"/>
              <a:sym typeface="EB Garamond"/>
            </a:endParaRPr>
          </a:p>
        </p:txBody>
      </p:sp>
      <p:sp>
        <p:nvSpPr>
          <p:cNvPr id="401" name="Google Shape;401;p4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92500"/>
          </a:bodyPr>
          <a:lstStyle/>
          <a:p>
            <a:pPr indent="0" lvl="0" marL="0" rtl="0" algn="ctr">
              <a:spcBef>
                <a:spcPts val="0"/>
              </a:spcBef>
              <a:spcAft>
                <a:spcPts val="0"/>
              </a:spcAft>
              <a:buNone/>
            </a:pPr>
            <a:r>
              <a:rPr lang="es" sz="2600">
                <a:latin typeface="EB Garamond"/>
                <a:ea typeface="EB Garamond"/>
                <a:cs typeface="EB Garamond"/>
                <a:sym typeface="EB Garamond"/>
              </a:rPr>
              <a:t>Clase 01: Unidad I. Introducción a la investigación social cuantitativa</a:t>
            </a:r>
            <a:endParaRPr sz="2600">
              <a:latin typeface="EB Garamond"/>
              <a:ea typeface="EB Garamond"/>
              <a:cs typeface="EB Garamond"/>
              <a:sym typeface="EB Garamond"/>
            </a:endParaRPr>
          </a:p>
        </p:txBody>
      </p:sp>
      <p:sp>
        <p:nvSpPr>
          <p:cNvPr id="402" name="Google Shape;402;p43"/>
          <p:cNvSpPr txBox="1"/>
          <p:nvPr>
            <p:ph idx="1" type="subTitle"/>
          </p:nvPr>
        </p:nvSpPr>
        <p:spPr>
          <a:xfrm>
            <a:off x="311700" y="384875"/>
            <a:ext cx="8520600" cy="792600"/>
          </a:xfrm>
          <a:prstGeom prst="rect">
            <a:avLst/>
          </a:prstGeom>
        </p:spPr>
        <p:txBody>
          <a:bodyPr anchorCtr="0" anchor="t" bIns="91425" lIns="91425" spcFirstLastPara="1" rIns="91425" wrap="square" tIns="91425">
            <a:normAutofit/>
          </a:bodyPr>
          <a:lstStyle/>
          <a:p>
            <a:pPr indent="0" lvl="0" marL="0" rtl="0" algn="l">
              <a:lnSpc>
                <a:spcPct val="80000"/>
              </a:lnSpc>
              <a:spcBef>
                <a:spcPts val="0"/>
              </a:spcBef>
              <a:spcAft>
                <a:spcPts val="0"/>
              </a:spcAft>
              <a:buNone/>
            </a:pPr>
            <a:r>
              <a:rPr lang="es" sz="1400">
                <a:latin typeface="EB Garamond"/>
                <a:ea typeface="EB Garamond"/>
                <a:cs typeface="EB Garamond"/>
                <a:sym typeface="EB Garamond"/>
              </a:rPr>
              <a:t>Universidad Diego Portales</a:t>
            </a:r>
            <a:endParaRPr sz="1400">
              <a:latin typeface="EB Garamond"/>
              <a:ea typeface="EB Garamond"/>
              <a:cs typeface="EB Garamond"/>
              <a:sym typeface="EB Garamond"/>
            </a:endParaRPr>
          </a:p>
          <a:p>
            <a:pPr indent="0" lvl="0" marL="0" rtl="0" algn="l">
              <a:lnSpc>
                <a:spcPct val="80000"/>
              </a:lnSpc>
              <a:spcBef>
                <a:spcPts val="0"/>
              </a:spcBef>
              <a:spcAft>
                <a:spcPts val="0"/>
              </a:spcAft>
              <a:buNone/>
            </a:pPr>
            <a:r>
              <a:rPr lang="es" sz="1400">
                <a:latin typeface="EB Garamond"/>
                <a:ea typeface="EB Garamond"/>
                <a:cs typeface="EB Garamond"/>
                <a:sym typeface="EB Garamond"/>
              </a:rPr>
              <a:t>Facultad de Ciencias Sociales e Historia</a:t>
            </a:r>
            <a:endParaRPr sz="1400">
              <a:latin typeface="EB Garamond"/>
              <a:ea typeface="EB Garamond"/>
              <a:cs typeface="EB Garamond"/>
              <a:sym typeface="EB Garamond"/>
            </a:endParaRPr>
          </a:p>
          <a:p>
            <a:pPr indent="0" lvl="0" marL="0" rtl="0" algn="l">
              <a:lnSpc>
                <a:spcPct val="80000"/>
              </a:lnSpc>
              <a:spcBef>
                <a:spcPts val="0"/>
              </a:spcBef>
              <a:spcAft>
                <a:spcPts val="0"/>
              </a:spcAft>
              <a:buClr>
                <a:schemeClr val="dk1"/>
              </a:buClr>
              <a:buSzPts val="1100"/>
              <a:buFont typeface="Arial"/>
              <a:buNone/>
            </a:pPr>
            <a:r>
              <a:rPr lang="es" sz="1400">
                <a:latin typeface="EB Garamond"/>
                <a:ea typeface="EB Garamond"/>
                <a:cs typeface="EB Garamond"/>
                <a:sym typeface="EB Garamond"/>
              </a:rPr>
              <a:t>Antropología</a:t>
            </a:r>
            <a:endParaRPr sz="1400">
              <a:latin typeface="EB Garamond"/>
              <a:ea typeface="EB Garamond"/>
              <a:cs typeface="EB Garamond"/>
              <a:sym typeface="EB Garamond"/>
            </a:endParaRPr>
          </a:p>
        </p:txBody>
      </p:sp>
      <p:sp>
        <p:nvSpPr>
          <p:cNvPr id="403" name="Google Shape;403;p43"/>
          <p:cNvSpPr txBox="1"/>
          <p:nvPr>
            <p:ph idx="1" type="subTitle"/>
          </p:nvPr>
        </p:nvSpPr>
        <p:spPr>
          <a:xfrm>
            <a:off x="311700" y="4033150"/>
            <a:ext cx="8520600" cy="792600"/>
          </a:xfrm>
          <a:prstGeom prst="rect">
            <a:avLst/>
          </a:prstGeom>
        </p:spPr>
        <p:txBody>
          <a:bodyPr anchorCtr="0" anchor="t" bIns="91425" lIns="91425" spcFirstLastPara="1" rIns="91425" wrap="square" tIns="91425">
            <a:normAutofit/>
          </a:bodyPr>
          <a:lstStyle/>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Profesora: Daniela Olivares Collío</a:t>
            </a:r>
            <a:endParaRPr sz="1405">
              <a:latin typeface="EB Garamond"/>
              <a:ea typeface="EB Garamond"/>
              <a:cs typeface="EB Garamond"/>
              <a:sym typeface="EB Garamond"/>
            </a:endParaRPr>
          </a:p>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Ayudante: María Fernanda Núñez</a:t>
            </a:r>
            <a:endParaRPr sz="1405">
              <a:latin typeface="EB Garamond"/>
              <a:ea typeface="EB Garamond"/>
              <a:cs typeface="EB Garamond"/>
              <a:sym typeface="EB Garamond"/>
            </a:endParaRPr>
          </a:p>
          <a:p>
            <a:pPr indent="0" lvl="0" marL="0" rtl="0" algn="r">
              <a:lnSpc>
                <a:spcPct val="80000"/>
              </a:lnSpc>
              <a:spcBef>
                <a:spcPts val="0"/>
              </a:spcBef>
              <a:spcAft>
                <a:spcPts val="0"/>
              </a:spcAft>
              <a:buClr>
                <a:schemeClr val="dk1"/>
              </a:buClr>
              <a:buSzPts val="1018"/>
              <a:buFont typeface="Arial"/>
              <a:buNone/>
            </a:pPr>
            <a:r>
              <a:rPr lang="es" sz="1405">
                <a:latin typeface="EB Garamond"/>
                <a:ea typeface="EB Garamond"/>
                <a:cs typeface="EB Garamond"/>
                <a:sym typeface="EB Garamond"/>
              </a:rPr>
              <a:t>2do semestre 2026</a:t>
            </a:r>
            <a:endParaRPr sz="1405">
              <a:latin typeface="EB Garamond"/>
              <a:ea typeface="EB Garamond"/>
              <a:cs typeface="EB Garamond"/>
              <a:sym typeface="EB Garamond"/>
            </a:endParaRPr>
          </a:p>
        </p:txBody>
      </p:sp>
      <p:pic>
        <p:nvPicPr>
          <p:cNvPr id="404" name="Google Shape;404;p43" title="UDP_LogoRGB_2lineas_Color_SinFondo.png"/>
          <p:cNvPicPr preferRelativeResize="0"/>
          <p:nvPr/>
        </p:nvPicPr>
        <p:blipFill>
          <a:blip r:embed="rId3">
            <a:alphaModFix/>
          </a:blip>
          <a:stretch>
            <a:fillRect/>
          </a:stretch>
        </p:blipFill>
        <p:spPr>
          <a:xfrm>
            <a:off x="6169400" y="132725"/>
            <a:ext cx="2662900" cy="648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76" name="Shape 76"/>
        <p:cNvGrpSpPr/>
        <p:nvPr/>
      </p:nvGrpSpPr>
      <p:grpSpPr>
        <a:xfrm>
          <a:off x="0" y="0"/>
          <a:ext cx="0" cy="0"/>
          <a:chOff x="0" y="0"/>
          <a:chExt cx="0" cy="0"/>
        </a:xfrm>
      </p:grpSpPr>
      <p:sp>
        <p:nvSpPr>
          <p:cNvPr id="77" name="Google Shape;77;p16"/>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457200" rtl="0" algn="ctr">
              <a:spcBef>
                <a:spcPts val="0"/>
              </a:spcBef>
              <a:spcAft>
                <a:spcPts val="0"/>
              </a:spcAft>
              <a:buNone/>
            </a:pPr>
            <a:r>
              <a:rPr lang="es">
                <a:solidFill>
                  <a:schemeClr val="lt2"/>
                </a:solidFill>
                <a:latin typeface="EB Garamond"/>
                <a:ea typeface="EB Garamond"/>
                <a:cs typeface="EB Garamond"/>
                <a:sym typeface="EB Garamond"/>
              </a:rPr>
              <a:t>I.2. Características de la Investigación Cuantitativa</a:t>
            </a:r>
            <a:endParaRPr>
              <a:solidFill>
                <a:schemeClr val="lt2"/>
              </a:solidFill>
              <a:latin typeface="EB Garamond"/>
              <a:ea typeface="EB Garamond"/>
              <a:cs typeface="EB Garamond"/>
              <a:sym typeface="EB Garamond"/>
            </a:endParaRPr>
          </a:p>
          <a:p>
            <a:pPr indent="0" lvl="0" marL="457200" rtl="0" algn="ctr">
              <a:spcBef>
                <a:spcPts val="0"/>
              </a:spcBef>
              <a:spcAft>
                <a:spcPts val="0"/>
              </a:spcAft>
              <a:buClr>
                <a:schemeClr val="dk1"/>
              </a:buClr>
              <a:buSzPct val="30555"/>
              <a:buFont typeface="Arial"/>
              <a:buNone/>
            </a:pPr>
            <a:r>
              <a:t/>
            </a:r>
            <a:endParaRPr>
              <a:solidFill>
                <a:schemeClr val="lt2"/>
              </a:solidFill>
              <a:latin typeface="EB Garamond"/>
              <a:ea typeface="EB Garamond"/>
              <a:cs typeface="EB Garamond"/>
              <a:sym typeface="EB Garamond"/>
            </a:endParaRPr>
          </a:p>
          <a:p>
            <a:pPr indent="0" lvl="0" marL="457200" rtl="0" algn="ctr">
              <a:spcBef>
                <a:spcPts val="0"/>
              </a:spcBef>
              <a:spcAft>
                <a:spcPts val="0"/>
              </a:spcAft>
              <a:buNone/>
            </a:pPr>
            <a:r>
              <a:rPr lang="es" sz="3266">
                <a:solidFill>
                  <a:schemeClr val="lt2"/>
                </a:solidFill>
                <a:latin typeface="EB Garamond"/>
                <a:ea typeface="EB Garamond"/>
                <a:cs typeface="EB Garamond"/>
                <a:sym typeface="EB Garamond"/>
              </a:rPr>
              <a:t>I.2.2. Tipos de investigación social cuantitativa</a:t>
            </a:r>
            <a:endParaRPr sz="3266">
              <a:solidFill>
                <a:schemeClr val="lt2"/>
              </a:solidFill>
              <a:latin typeface="EB Garamond"/>
              <a:ea typeface="EB Garamond"/>
              <a:cs typeface="EB Garamond"/>
              <a:sym typeface="EB Garamond"/>
            </a:endParaRPr>
          </a:p>
        </p:txBody>
      </p:sp>
      <p:sp>
        <p:nvSpPr>
          <p:cNvPr id="78" name="Google Shape;78;p1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Investigación social cuantitativa</a:t>
            </a:r>
            <a:endParaRPr b="1">
              <a:latin typeface="EB Garamond"/>
              <a:ea typeface="EB Garamond"/>
              <a:cs typeface="EB Garamond"/>
              <a:sym typeface="EB Garamond"/>
            </a:endParaRPr>
          </a:p>
        </p:txBody>
      </p:sp>
      <p:sp>
        <p:nvSpPr>
          <p:cNvPr id="84" name="Google Shape;84;p1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85" name="Google Shape;85;p17"/>
          <p:cNvGrpSpPr/>
          <p:nvPr/>
        </p:nvGrpSpPr>
        <p:grpSpPr>
          <a:xfrm>
            <a:off x="2595190" y="1394555"/>
            <a:ext cx="3953551" cy="2164767"/>
            <a:chOff x="953" y="195146"/>
            <a:chExt cx="3953551" cy="2164767"/>
          </a:xfrm>
        </p:grpSpPr>
        <p:sp>
          <p:nvSpPr>
            <p:cNvPr id="86" name="Google Shape;86;p17"/>
            <p:cNvSpPr/>
            <p:nvPr/>
          </p:nvSpPr>
          <p:spPr>
            <a:xfrm>
              <a:off x="1977762" y="1089629"/>
              <a:ext cx="187800" cy="822900"/>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87" name="Google Shape;87;p17"/>
            <p:cNvSpPr/>
            <p:nvPr/>
          </p:nvSpPr>
          <p:spPr>
            <a:xfrm>
              <a:off x="1789920" y="1089629"/>
              <a:ext cx="187800" cy="822900"/>
            </a:xfrm>
            <a:custGeom>
              <a:rect b="b" l="l" r="r" t="t"/>
              <a:pathLst>
                <a:path extrusionOk="0" h="120000" w="120000">
                  <a:moveTo>
                    <a:pt x="120000" y="0"/>
                  </a:moveTo>
                  <a:lnTo>
                    <a:pt x="120000" y="120000"/>
                  </a:lnTo>
                  <a:lnTo>
                    <a:pt x="0" y="120000"/>
                  </a:lnTo>
                </a:path>
              </a:pathLst>
            </a:custGeom>
            <a:noFill/>
            <a:ln cap="flat" cmpd="sng" w="12700">
              <a:solidFill>
                <a:srgbClr val="345A99"/>
              </a:solidFill>
              <a:prstDash val="solid"/>
              <a:miter lim="800000"/>
              <a:headEnd len="sm" w="sm" type="none"/>
              <a:tailEnd len="sm" w="sm" type="none"/>
            </a:ln>
          </p:spPr>
        </p:sp>
        <p:sp>
          <p:nvSpPr>
            <p:cNvPr id="88" name="Google Shape;88;p17"/>
            <p:cNvSpPr/>
            <p:nvPr/>
          </p:nvSpPr>
          <p:spPr>
            <a:xfrm>
              <a:off x="1083278" y="195146"/>
              <a:ext cx="1788900" cy="894600"/>
            </a:xfrm>
            <a:prstGeom prst="rect">
              <a:avLst/>
            </a:prstGeom>
            <a:solidFill>
              <a:srgbClr val="BBD6EE"/>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7"/>
            <p:cNvSpPr txBox="1"/>
            <p:nvPr/>
          </p:nvSpPr>
          <p:spPr>
            <a:xfrm>
              <a:off x="1083278" y="195146"/>
              <a:ext cx="1788900" cy="894600"/>
            </a:xfrm>
            <a:prstGeom prst="rect">
              <a:avLst/>
            </a:prstGeom>
            <a:solidFill>
              <a:schemeClr val="accent3"/>
            </a:solid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None/>
              </a:pPr>
              <a:r>
                <a:rPr lang="es" sz="1600">
                  <a:solidFill>
                    <a:schemeClr val="lt2"/>
                  </a:solidFill>
                  <a:latin typeface="EB Garamond"/>
                  <a:ea typeface="EB Garamond"/>
                  <a:cs typeface="EB Garamond"/>
                  <a:sym typeface="EB Garamond"/>
                </a:rPr>
                <a:t>Investigación cuantitativa</a:t>
              </a:r>
              <a:endParaRPr>
                <a:solidFill>
                  <a:schemeClr val="lt2"/>
                </a:solidFill>
                <a:latin typeface="EB Garamond"/>
                <a:ea typeface="EB Garamond"/>
                <a:cs typeface="EB Garamond"/>
                <a:sym typeface="EB Garamond"/>
              </a:endParaRPr>
            </a:p>
          </p:txBody>
        </p:sp>
        <p:sp>
          <p:nvSpPr>
            <p:cNvPr id="90" name="Google Shape;90;p17"/>
            <p:cNvSpPr/>
            <p:nvPr/>
          </p:nvSpPr>
          <p:spPr>
            <a:xfrm>
              <a:off x="953" y="1465313"/>
              <a:ext cx="1788900" cy="894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7"/>
            <p:cNvSpPr txBox="1"/>
            <p:nvPr/>
          </p:nvSpPr>
          <p:spPr>
            <a:xfrm>
              <a:off x="953" y="1465313"/>
              <a:ext cx="1788900" cy="894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la revisión de literatura</a:t>
              </a:r>
              <a:endParaRPr sz="1200">
                <a:latin typeface="EB Garamond"/>
                <a:ea typeface="EB Garamond"/>
                <a:cs typeface="EB Garamond"/>
                <a:sym typeface="EB Garamond"/>
              </a:endParaRPr>
            </a:p>
          </p:txBody>
        </p:sp>
        <p:sp>
          <p:nvSpPr>
            <p:cNvPr id="92" name="Google Shape;92;p17"/>
            <p:cNvSpPr/>
            <p:nvPr/>
          </p:nvSpPr>
          <p:spPr>
            <a:xfrm>
              <a:off x="2165604" y="1465313"/>
              <a:ext cx="1788900" cy="894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7"/>
            <p:cNvSpPr txBox="1"/>
            <p:nvPr/>
          </p:nvSpPr>
          <p:spPr>
            <a:xfrm>
              <a:off x="2165604" y="1465313"/>
              <a:ext cx="1788900" cy="894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los objetivos de investigación</a:t>
              </a:r>
              <a:endParaRPr sz="1200">
                <a:latin typeface="EB Garamond"/>
                <a:ea typeface="EB Garamond"/>
                <a:cs typeface="EB Garamond"/>
                <a:sym typeface="EB Garamond"/>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Investigación social cuantitativa</a:t>
            </a:r>
            <a:endParaRPr b="1">
              <a:latin typeface="EB Garamond"/>
              <a:ea typeface="EB Garamond"/>
              <a:cs typeface="EB Garamond"/>
              <a:sym typeface="EB Garamond"/>
            </a:endParaRPr>
          </a:p>
        </p:txBody>
      </p:sp>
      <p:sp>
        <p:nvSpPr>
          <p:cNvPr id="99" name="Google Shape;99;p1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100" name="Google Shape;100;p18"/>
          <p:cNvGrpSpPr/>
          <p:nvPr/>
        </p:nvGrpSpPr>
        <p:grpSpPr>
          <a:xfrm>
            <a:off x="1527153" y="1309092"/>
            <a:ext cx="6089625" cy="2525281"/>
            <a:chOff x="3153" y="769342"/>
            <a:chExt cx="6089625" cy="2525281"/>
          </a:xfrm>
        </p:grpSpPr>
        <p:sp>
          <p:nvSpPr>
            <p:cNvPr id="101" name="Google Shape;101;p18"/>
            <p:cNvSpPr/>
            <p:nvPr/>
          </p:nvSpPr>
          <p:spPr>
            <a:xfrm>
              <a:off x="3048000" y="1426976"/>
              <a:ext cx="138000" cy="605100"/>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102" name="Google Shape;102;p18"/>
            <p:cNvSpPr/>
            <p:nvPr/>
          </p:nvSpPr>
          <p:spPr>
            <a:xfrm>
              <a:off x="2909896" y="1426976"/>
              <a:ext cx="138000" cy="605100"/>
            </a:xfrm>
            <a:custGeom>
              <a:rect b="b" l="l" r="r" t="t"/>
              <a:pathLst>
                <a:path extrusionOk="0" h="120000" w="120000">
                  <a:moveTo>
                    <a:pt x="120000" y="0"/>
                  </a:moveTo>
                  <a:lnTo>
                    <a:pt x="120000" y="120000"/>
                  </a:lnTo>
                  <a:lnTo>
                    <a:pt x="0" y="120000"/>
                  </a:lnTo>
                </a:path>
              </a:pathLst>
            </a:custGeom>
            <a:noFill/>
            <a:ln cap="flat" cmpd="sng" w="12700">
              <a:solidFill>
                <a:srgbClr val="345A99"/>
              </a:solidFill>
              <a:prstDash val="solid"/>
              <a:miter lim="800000"/>
              <a:headEnd len="sm" w="sm" type="none"/>
              <a:tailEnd len="sm" w="sm" type="none"/>
            </a:ln>
          </p:spPr>
        </p:sp>
        <p:sp>
          <p:nvSpPr>
            <p:cNvPr id="103" name="Google Shape;103;p18"/>
            <p:cNvSpPr/>
            <p:nvPr/>
          </p:nvSpPr>
          <p:spPr>
            <a:xfrm>
              <a:off x="3048000" y="1426976"/>
              <a:ext cx="2387100" cy="1209900"/>
            </a:xfrm>
            <a:custGeom>
              <a:rect b="b" l="l" r="r" t="t"/>
              <a:pathLst>
                <a:path extrusionOk="0" h="120000" w="120000">
                  <a:moveTo>
                    <a:pt x="0" y="0"/>
                  </a:moveTo>
                  <a:lnTo>
                    <a:pt x="0" y="106304"/>
                  </a:lnTo>
                  <a:lnTo>
                    <a:pt x="120000" y="106304"/>
                  </a:lnTo>
                  <a:lnTo>
                    <a:pt x="120000" y="120000"/>
                  </a:lnTo>
                </a:path>
              </a:pathLst>
            </a:custGeom>
            <a:noFill/>
            <a:ln cap="flat" cmpd="sng" w="12700">
              <a:solidFill>
                <a:srgbClr val="345A99"/>
              </a:solidFill>
              <a:prstDash val="solid"/>
              <a:miter lim="800000"/>
              <a:headEnd len="sm" w="sm" type="none"/>
              <a:tailEnd len="sm" w="sm" type="none"/>
            </a:ln>
          </p:spPr>
        </p:sp>
        <p:sp>
          <p:nvSpPr>
            <p:cNvPr id="104" name="Google Shape;104;p18"/>
            <p:cNvSpPr/>
            <p:nvPr/>
          </p:nvSpPr>
          <p:spPr>
            <a:xfrm>
              <a:off x="3048000" y="1426976"/>
              <a:ext cx="795600" cy="1209900"/>
            </a:xfrm>
            <a:custGeom>
              <a:rect b="b" l="l" r="r" t="t"/>
              <a:pathLst>
                <a:path extrusionOk="0" h="120000" w="120000">
                  <a:moveTo>
                    <a:pt x="0" y="0"/>
                  </a:moveTo>
                  <a:lnTo>
                    <a:pt x="0" y="106304"/>
                  </a:lnTo>
                  <a:lnTo>
                    <a:pt x="120000" y="106304"/>
                  </a:lnTo>
                  <a:lnTo>
                    <a:pt x="120000" y="120000"/>
                  </a:lnTo>
                </a:path>
              </a:pathLst>
            </a:custGeom>
            <a:noFill/>
            <a:ln cap="flat" cmpd="sng" w="12700">
              <a:solidFill>
                <a:srgbClr val="345A99"/>
              </a:solidFill>
              <a:prstDash val="solid"/>
              <a:miter lim="800000"/>
              <a:headEnd len="sm" w="sm" type="none"/>
              <a:tailEnd len="sm" w="sm" type="none"/>
            </a:ln>
          </p:spPr>
        </p:sp>
        <p:sp>
          <p:nvSpPr>
            <p:cNvPr id="105" name="Google Shape;105;p18"/>
            <p:cNvSpPr/>
            <p:nvPr/>
          </p:nvSpPr>
          <p:spPr>
            <a:xfrm>
              <a:off x="2252262" y="1426976"/>
              <a:ext cx="795600" cy="1209900"/>
            </a:xfrm>
            <a:custGeom>
              <a:rect b="b" l="l" r="r" t="t"/>
              <a:pathLst>
                <a:path extrusionOk="0" h="120000" w="120000">
                  <a:moveTo>
                    <a:pt x="120000" y="0"/>
                  </a:moveTo>
                  <a:lnTo>
                    <a:pt x="120000" y="106304"/>
                  </a:lnTo>
                  <a:lnTo>
                    <a:pt x="0" y="106304"/>
                  </a:lnTo>
                  <a:lnTo>
                    <a:pt x="0" y="120000"/>
                  </a:lnTo>
                </a:path>
              </a:pathLst>
            </a:custGeom>
            <a:noFill/>
            <a:ln cap="flat" cmpd="sng" w="12700">
              <a:solidFill>
                <a:srgbClr val="345A99"/>
              </a:solidFill>
              <a:prstDash val="solid"/>
              <a:miter lim="800000"/>
              <a:headEnd len="sm" w="sm" type="none"/>
              <a:tailEnd len="sm" w="sm" type="none"/>
            </a:ln>
          </p:spPr>
        </p:sp>
        <p:sp>
          <p:nvSpPr>
            <p:cNvPr id="106" name="Google Shape;106;p18"/>
            <p:cNvSpPr/>
            <p:nvPr/>
          </p:nvSpPr>
          <p:spPr>
            <a:xfrm>
              <a:off x="660787" y="1426976"/>
              <a:ext cx="2387100" cy="1209900"/>
            </a:xfrm>
            <a:custGeom>
              <a:rect b="b" l="l" r="r" t="t"/>
              <a:pathLst>
                <a:path extrusionOk="0" h="120000" w="120000">
                  <a:moveTo>
                    <a:pt x="120000" y="0"/>
                  </a:moveTo>
                  <a:lnTo>
                    <a:pt x="120000" y="106304"/>
                  </a:lnTo>
                  <a:lnTo>
                    <a:pt x="0" y="106304"/>
                  </a:lnTo>
                  <a:lnTo>
                    <a:pt x="0" y="120000"/>
                  </a:lnTo>
                </a:path>
              </a:pathLst>
            </a:custGeom>
            <a:noFill/>
            <a:ln cap="flat" cmpd="sng" w="12700">
              <a:solidFill>
                <a:srgbClr val="345A99"/>
              </a:solidFill>
              <a:prstDash val="solid"/>
              <a:miter lim="800000"/>
              <a:headEnd len="sm" w="sm" type="none"/>
              <a:tailEnd len="sm" w="sm" type="none"/>
            </a:ln>
          </p:spPr>
        </p:sp>
        <p:sp>
          <p:nvSpPr>
            <p:cNvPr id="107" name="Google Shape;107;p18"/>
            <p:cNvSpPr/>
            <p:nvPr/>
          </p:nvSpPr>
          <p:spPr>
            <a:xfrm>
              <a:off x="2390365" y="769342"/>
              <a:ext cx="1315200" cy="657600"/>
            </a:xfrm>
            <a:prstGeom prst="rect">
              <a:avLst/>
            </a:prstGeom>
            <a:solidFill>
              <a:srgbClr val="BBD6EE"/>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8"/>
            <p:cNvSpPr txBox="1"/>
            <p:nvPr/>
          </p:nvSpPr>
          <p:spPr>
            <a:xfrm>
              <a:off x="2390365" y="769342"/>
              <a:ext cx="1315200" cy="657600"/>
            </a:xfrm>
            <a:prstGeom prst="rect">
              <a:avLst/>
            </a:prstGeom>
            <a:solidFill>
              <a:schemeClr val="accent3"/>
            </a:solid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None/>
              </a:pPr>
              <a:r>
                <a:rPr lang="es" sz="1600">
                  <a:solidFill>
                    <a:schemeClr val="lt2"/>
                  </a:solidFill>
                  <a:latin typeface="EB Garamond"/>
                  <a:ea typeface="EB Garamond"/>
                  <a:cs typeface="EB Garamond"/>
                  <a:sym typeface="EB Garamond"/>
                </a:rPr>
                <a:t>Investigación cuantitativa</a:t>
              </a:r>
              <a:endParaRPr>
                <a:solidFill>
                  <a:schemeClr val="lt2"/>
                </a:solidFill>
                <a:latin typeface="EB Garamond"/>
                <a:ea typeface="EB Garamond"/>
                <a:cs typeface="EB Garamond"/>
                <a:sym typeface="EB Garamond"/>
              </a:endParaRPr>
            </a:p>
          </p:txBody>
        </p:sp>
        <p:sp>
          <p:nvSpPr>
            <p:cNvPr id="109" name="Google Shape;109;p18"/>
            <p:cNvSpPr/>
            <p:nvPr/>
          </p:nvSpPr>
          <p:spPr>
            <a:xfrm>
              <a:off x="3153"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8"/>
            <p:cNvSpPr txBox="1"/>
            <p:nvPr/>
          </p:nvSpPr>
          <p:spPr>
            <a:xfrm>
              <a:off x="3153"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Exploratoria</a:t>
              </a:r>
              <a:endParaRPr>
                <a:solidFill>
                  <a:schemeClr val="dk2"/>
                </a:solidFill>
                <a:latin typeface="EB Garamond"/>
                <a:ea typeface="EB Garamond"/>
                <a:cs typeface="EB Garamond"/>
                <a:sym typeface="EB Garamond"/>
              </a:endParaRPr>
            </a:p>
          </p:txBody>
        </p:sp>
        <p:sp>
          <p:nvSpPr>
            <p:cNvPr id="111" name="Google Shape;111;p18"/>
            <p:cNvSpPr/>
            <p:nvPr/>
          </p:nvSpPr>
          <p:spPr>
            <a:xfrm>
              <a:off x="1594628"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8"/>
            <p:cNvSpPr txBox="1"/>
            <p:nvPr/>
          </p:nvSpPr>
          <p:spPr>
            <a:xfrm>
              <a:off x="1594628"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Descriptiva</a:t>
              </a:r>
              <a:endParaRPr>
                <a:solidFill>
                  <a:schemeClr val="dk2"/>
                </a:solidFill>
                <a:latin typeface="EB Garamond"/>
                <a:ea typeface="EB Garamond"/>
                <a:cs typeface="EB Garamond"/>
                <a:sym typeface="EB Garamond"/>
              </a:endParaRPr>
            </a:p>
          </p:txBody>
        </p:sp>
        <p:sp>
          <p:nvSpPr>
            <p:cNvPr id="113" name="Google Shape;113;p18"/>
            <p:cNvSpPr/>
            <p:nvPr/>
          </p:nvSpPr>
          <p:spPr>
            <a:xfrm>
              <a:off x="3186103"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8"/>
            <p:cNvSpPr txBox="1"/>
            <p:nvPr/>
          </p:nvSpPr>
          <p:spPr>
            <a:xfrm>
              <a:off x="3186103"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Correlacional</a:t>
              </a:r>
              <a:endParaRPr>
                <a:solidFill>
                  <a:schemeClr val="dk2"/>
                </a:solidFill>
                <a:latin typeface="EB Garamond"/>
                <a:ea typeface="EB Garamond"/>
                <a:cs typeface="EB Garamond"/>
                <a:sym typeface="EB Garamond"/>
              </a:endParaRPr>
            </a:p>
          </p:txBody>
        </p:sp>
        <p:sp>
          <p:nvSpPr>
            <p:cNvPr id="115" name="Google Shape;115;p18"/>
            <p:cNvSpPr/>
            <p:nvPr/>
          </p:nvSpPr>
          <p:spPr>
            <a:xfrm>
              <a:off x="4777578"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8"/>
            <p:cNvSpPr txBox="1"/>
            <p:nvPr/>
          </p:nvSpPr>
          <p:spPr>
            <a:xfrm>
              <a:off x="4777578"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Causal</a:t>
              </a:r>
              <a:endParaRPr>
                <a:solidFill>
                  <a:schemeClr val="dk2"/>
                </a:solidFill>
                <a:latin typeface="EB Garamond"/>
                <a:ea typeface="EB Garamond"/>
                <a:cs typeface="EB Garamond"/>
                <a:sym typeface="EB Garamond"/>
              </a:endParaRPr>
            </a:p>
          </p:txBody>
        </p:sp>
        <p:sp>
          <p:nvSpPr>
            <p:cNvPr id="117" name="Google Shape;117;p18"/>
            <p:cNvSpPr/>
            <p:nvPr/>
          </p:nvSpPr>
          <p:spPr>
            <a:xfrm>
              <a:off x="1594628" y="1703182"/>
              <a:ext cx="1315200" cy="657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8"/>
            <p:cNvSpPr txBox="1"/>
            <p:nvPr/>
          </p:nvSpPr>
          <p:spPr>
            <a:xfrm>
              <a:off x="1594628" y="1703182"/>
              <a:ext cx="1315200" cy="657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la revisión de literatura</a:t>
              </a:r>
              <a:endParaRPr sz="1200">
                <a:latin typeface="EB Garamond"/>
                <a:ea typeface="EB Garamond"/>
                <a:cs typeface="EB Garamond"/>
                <a:sym typeface="EB Garamond"/>
              </a:endParaRPr>
            </a:p>
          </p:txBody>
        </p:sp>
        <p:sp>
          <p:nvSpPr>
            <p:cNvPr id="119" name="Google Shape;119;p18"/>
            <p:cNvSpPr/>
            <p:nvPr/>
          </p:nvSpPr>
          <p:spPr>
            <a:xfrm>
              <a:off x="3186103" y="1703182"/>
              <a:ext cx="1315200" cy="657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8"/>
            <p:cNvSpPr txBox="1"/>
            <p:nvPr/>
          </p:nvSpPr>
          <p:spPr>
            <a:xfrm>
              <a:off x="3186103" y="1703182"/>
              <a:ext cx="1315200" cy="657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los objetivos de investigación</a:t>
              </a:r>
              <a:endParaRPr sz="1200">
                <a:latin typeface="EB Garamond"/>
                <a:ea typeface="EB Garamond"/>
                <a:cs typeface="EB Garamond"/>
                <a:sym typeface="EB Garamond"/>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Investigación social cuantitativa</a:t>
            </a:r>
            <a:endParaRPr b="1">
              <a:latin typeface="EB Garamond"/>
              <a:ea typeface="EB Garamond"/>
              <a:cs typeface="EB Garamond"/>
              <a:sym typeface="EB Garamond"/>
            </a:endParaRPr>
          </a:p>
        </p:txBody>
      </p:sp>
      <p:sp>
        <p:nvSpPr>
          <p:cNvPr id="126" name="Google Shape;126;p1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grpSp>
        <p:nvGrpSpPr>
          <p:cNvPr id="127" name="Google Shape;127;p19"/>
          <p:cNvGrpSpPr/>
          <p:nvPr/>
        </p:nvGrpSpPr>
        <p:grpSpPr>
          <a:xfrm>
            <a:off x="1527153" y="1309092"/>
            <a:ext cx="6089625" cy="2525281"/>
            <a:chOff x="3153" y="769342"/>
            <a:chExt cx="6089625" cy="2525281"/>
          </a:xfrm>
        </p:grpSpPr>
        <p:sp>
          <p:nvSpPr>
            <p:cNvPr id="128" name="Google Shape;128;p19"/>
            <p:cNvSpPr/>
            <p:nvPr/>
          </p:nvSpPr>
          <p:spPr>
            <a:xfrm>
              <a:off x="3048000" y="1426976"/>
              <a:ext cx="138000" cy="605100"/>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129" name="Google Shape;129;p19"/>
            <p:cNvSpPr/>
            <p:nvPr/>
          </p:nvSpPr>
          <p:spPr>
            <a:xfrm>
              <a:off x="2909896" y="1426976"/>
              <a:ext cx="138000" cy="605100"/>
            </a:xfrm>
            <a:custGeom>
              <a:rect b="b" l="l" r="r" t="t"/>
              <a:pathLst>
                <a:path extrusionOk="0" h="120000" w="120000">
                  <a:moveTo>
                    <a:pt x="120000" y="0"/>
                  </a:moveTo>
                  <a:lnTo>
                    <a:pt x="120000" y="120000"/>
                  </a:lnTo>
                  <a:lnTo>
                    <a:pt x="0" y="120000"/>
                  </a:lnTo>
                </a:path>
              </a:pathLst>
            </a:custGeom>
            <a:noFill/>
            <a:ln cap="flat" cmpd="sng" w="12700">
              <a:solidFill>
                <a:srgbClr val="345A99"/>
              </a:solidFill>
              <a:prstDash val="solid"/>
              <a:miter lim="800000"/>
              <a:headEnd len="sm" w="sm" type="none"/>
              <a:tailEnd len="sm" w="sm" type="none"/>
            </a:ln>
          </p:spPr>
        </p:sp>
        <p:sp>
          <p:nvSpPr>
            <p:cNvPr id="130" name="Google Shape;130;p19"/>
            <p:cNvSpPr/>
            <p:nvPr/>
          </p:nvSpPr>
          <p:spPr>
            <a:xfrm>
              <a:off x="3048000" y="1426976"/>
              <a:ext cx="2387100" cy="1209900"/>
            </a:xfrm>
            <a:custGeom>
              <a:rect b="b" l="l" r="r" t="t"/>
              <a:pathLst>
                <a:path extrusionOk="0" h="120000" w="120000">
                  <a:moveTo>
                    <a:pt x="0" y="0"/>
                  </a:moveTo>
                  <a:lnTo>
                    <a:pt x="0" y="106304"/>
                  </a:lnTo>
                  <a:lnTo>
                    <a:pt x="120000" y="106304"/>
                  </a:lnTo>
                  <a:lnTo>
                    <a:pt x="120000" y="120000"/>
                  </a:lnTo>
                </a:path>
              </a:pathLst>
            </a:custGeom>
            <a:noFill/>
            <a:ln cap="flat" cmpd="sng" w="12700">
              <a:solidFill>
                <a:srgbClr val="345A99"/>
              </a:solidFill>
              <a:prstDash val="solid"/>
              <a:miter lim="800000"/>
              <a:headEnd len="sm" w="sm" type="none"/>
              <a:tailEnd len="sm" w="sm" type="none"/>
            </a:ln>
          </p:spPr>
        </p:sp>
        <p:sp>
          <p:nvSpPr>
            <p:cNvPr id="131" name="Google Shape;131;p19"/>
            <p:cNvSpPr/>
            <p:nvPr/>
          </p:nvSpPr>
          <p:spPr>
            <a:xfrm>
              <a:off x="3048000" y="1426976"/>
              <a:ext cx="795600" cy="1209900"/>
            </a:xfrm>
            <a:custGeom>
              <a:rect b="b" l="l" r="r" t="t"/>
              <a:pathLst>
                <a:path extrusionOk="0" h="120000" w="120000">
                  <a:moveTo>
                    <a:pt x="0" y="0"/>
                  </a:moveTo>
                  <a:lnTo>
                    <a:pt x="0" y="106304"/>
                  </a:lnTo>
                  <a:lnTo>
                    <a:pt x="120000" y="106304"/>
                  </a:lnTo>
                  <a:lnTo>
                    <a:pt x="120000" y="120000"/>
                  </a:lnTo>
                </a:path>
              </a:pathLst>
            </a:custGeom>
            <a:noFill/>
            <a:ln cap="flat" cmpd="sng" w="12700">
              <a:solidFill>
                <a:srgbClr val="345A99"/>
              </a:solidFill>
              <a:prstDash val="solid"/>
              <a:miter lim="800000"/>
              <a:headEnd len="sm" w="sm" type="none"/>
              <a:tailEnd len="sm" w="sm" type="none"/>
            </a:ln>
          </p:spPr>
        </p:sp>
        <p:sp>
          <p:nvSpPr>
            <p:cNvPr id="132" name="Google Shape;132;p19"/>
            <p:cNvSpPr/>
            <p:nvPr/>
          </p:nvSpPr>
          <p:spPr>
            <a:xfrm>
              <a:off x="2252262" y="1426976"/>
              <a:ext cx="795600" cy="1209900"/>
            </a:xfrm>
            <a:custGeom>
              <a:rect b="b" l="l" r="r" t="t"/>
              <a:pathLst>
                <a:path extrusionOk="0" h="120000" w="120000">
                  <a:moveTo>
                    <a:pt x="120000" y="0"/>
                  </a:moveTo>
                  <a:lnTo>
                    <a:pt x="120000" y="106304"/>
                  </a:lnTo>
                  <a:lnTo>
                    <a:pt x="0" y="106304"/>
                  </a:lnTo>
                  <a:lnTo>
                    <a:pt x="0" y="120000"/>
                  </a:lnTo>
                </a:path>
              </a:pathLst>
            </a:custGeom>
            <a:noFill/>
            <a:ln cap="flat" cmpd="sng" w="12700">
              <a:solidFill>
                <a:srgbClr val="345A99"/>
              </a:solidFill>
              <a:prstDash val="solid"/>
              <a:miter lim="800000"/>
              <a:headEnd len="sm" w="sm" type="none"/>
              <a:tailEnd len="sm" w="sm" type="none"/>
            </a:ln>
          </p:spPr>
        </p:sp>
        <p:sp>
          <p:nvSpPr>
            <p:cNvPr id="133" name="Google Shape;133;p19"/>
            <p:cNvSpPr/>
            <p:nvPr/>
          </p:nvSpPr>
          <p:spPr>
            <a:xfrm>
              <a:off x="660787" y="1426976"/>
              <a:ext cx="2387100" cy="1209900"/>
            </a:xfrm>
            <a:custGeom>
              <a:rect b="b" l="l" r="r" t="t"/>
              <a:pathLst>
                <a:path extrusionOk="0" h="120000" w="120000">
                  <a:moveTo>
                    <a:pt x="120000" y="0"/>
                  </a:moveTo>
                  <a:lnTo>
                    <a:pt x="120000" y="106304"/>
                  </a:lnTo>
                  <a:lnTo>
                    <a:pt x="0" y="106304"/>
                  </a:lnTo>
                  <a:lnTo>
                    <a:pt x="0" y="120000"/>
                  </a:lnTo>
                </a:path>
              </a:pathLst>
            </a:custGeom>
            <a:noFill/>
            <a:ln cap="flat" cmpd="sng" w="12700">
              <a:solidFill>
                <a:srgbClr val="345A99"/>
              </a:solidFill>
              <a:prstDash val="solid"/>
              <a:miter lim="800000"/>
              <a:headEnd len="sm" w="sm" type="none"/>
              <a:tailEnd len="sm" w="sm" type="none"/>
            </a:ln>
          </p:spPr>
        </p:sp>
        <p:sp>
          <p:nvSpPr>
            <p:cNvPr id="134" name="Google Shape;134;p19"/>
            <p:cNvSpPr/>
            <p:nvPr/>
          </p:nvSpPr>
          <p:spPr>
            <a:xfrm>
              <a:off x="2390365" y="769342"/>
              <a:ext cx="1315200" cy="657600"/>
            </a:xfrm>
            <a:prstGeom prst="rect">
              <a:avLst/>
            </a:prstGeom>
            <a:solidFill>
              <a:srgbClr val="BBD6EE"/>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9"/>
            <p:cNvSpPr txBox="1"/>
            <p:nvPr/>
          </p:nvSpPr>
          <p:spPr>
            <a:xfrm>
              <a:off x="2390365" y="769342"/>
              <a:ext cx="1315200" cy="657600"/>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None/>
              </a:pPr>
              <a:r>
                <a:rPr lang="es" sz="1600">
                  <a:solidFill>
                    <a:srgbClr val="000000"/>
                  </a:solidFill>
                  <a:latin typeface="EB Garamond"/>
                  <a:ea typeface="EB Garamond"/>
                  <a:cs typeface="EB Garamond"/>
                  <a:sym typeface="EB Garamond"/>
                </a:rPr>
                <a:t>Investigación cuantitativa</a:t>
              </a:r>
              <a:endParaRPr>
                <a:latin typeface="EB Garamond"/>
                <a:ea typeface="EB Garamond"/>
                <a:cs typeface="EB Garamond"/>
                <a:sym typeface="EB Garamond"/>
              </a:endParaRPr>
            </a:p>
          </p:txBody>
        </p:sp>
        <p:sp>
          <p:nvSpPr>
            <p:cNvPr id="136" name="Google Shape;136;p19"/>
            <p:cNvSpPr/>
            <p:nvPr/>
          </p:nvSpPr>
          <p:spPr>
            <a:xfrm>
              <a:off x="3153"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9"/>
            <p:cNvSpPr txBox="1"/>
            <p:nvPr/>
          </p:nvSpPr>
          <p:spPr>
            <a:xfrm>
              <a:off x="3153"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Exploratoria</a:t>
              </a:r>
              <a:endParaRPr>
                <a:solidFill>
                  <a:schemeClr val="dk2"/>
                </a:solidFill>
                <a:latin typeface="EB Garamond"/>
                <a:ea typeface="EB Garamond"/>
                <a:cs typeface="EB Garamond"/>
                <a:sym typeface="EB Garamond"/>
              </a:endParaRPr>
            </a:p>
          </p:txBody>
        </p:sp>
        <p:sp>
          <p:nvSpPr>
            <p:cNvPr id="138" name="Google Shape;138;p19"/>
            <p:cNvSpPr/>
            <p:nvPr/>
          </p:nvSpPr>
          <p:spPr>
            <a:xfrm>
              <a:off x="1594628"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9"/>
            <p:cNvSpPr txBox="1"/>
            <p:nvPr/>
          </p:nvSpPr>
          <p:spPr>
            <a:xfrm>
              <a:off x="1594628"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Descriptiva</a:t>
              </a:r>
              <a:endParaRPr>
                <a:solidFill>
                  <a:schemeClr val="dk2"/>
                </a:solidFill>
                <a:latin typeface="EB Garamond"/>
                <a:ea typeface="EB Garamond"/>
                <a:cs typeface="EB Garamond"/>
                <a:sym typeface="EB Garamond"/>
              </a:endParaRPr>
            </a:p>
          </p:txBody>
        </p:sp>
        <p:sp>
          <p:nvSpPr>
            <p:cNvPr id="140" name="Google Shape;140;p19"/>
            <p:cNvSpPr/>
            <p:nvPr/>
          </p:nvSpPr>
          <p:spPr>
            <a:xfrm>
              <a:off x="3186103"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9"/>
            <p:cNvSpPr txBox="1"/>
            <p:nvPr/>
          </p:nvSpPr>
          <p:spPr>
            <a:xfrm>
              <a:off x="3186103"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Correlacional</a:t>
              </a:r>
              <a:endParaRPr>
                <a:solidFill>
                  <a:schemeClr val="dk2"/>
                </a:solidFill>
                <a:latin typeface="EB Garamond"/>
                <a:ea typeface="EB Garamond"/>
                <a:cs typeface="EB Garamond"/>
                <a:sym typeface="EB Garamond"/>
              </a:endParaRPr>
            </a:p>
          </p:txBody>
        </p:sp>
        <p:sp>
          <p:nvSpPr>
            <p:cNvPr id="142" name="Google Shape;142;p19"/>
            <p:cNvSpPr/>
            <p:nvPr/>
          </p:nvSpPr>
          <p:spPr>
            <a:xfrm>
              <a:off x="4777578" y="2637023"/>
              <a:ext cx="1315200" cy="657600"/>
            </a:xfrm>
            <a:prstGeom prst="rect">
              <a:avLst/>
            </a:prstGeom>
            <a:solidFill>
              <a:srgbClr val="FFC00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9"/>
            <p:cNvSpPr txBox="1"/>
            <p:nvPr/>
          </p:nvSpPr>
          <p:spPr>
            <a:xfrm>
              <a:off x="4777578" y="2637023"/>
              <a:ext cx="1315200" cy="657600"/>
            </a:xfrm>
            <a:prstGeom prst="rect">
              <a:avLst/>
            </a:prstGeom>
            <a:noFill/>
            <a:ln>
              <a:noFill/>
            </a:ln>
          </p:spPr>
          <p:txBody>
            <a:bodyPr anchorCtr="0" anchor="ctr" bIns="10775" lIns="10775" spcFirstLastPara="1" rIns="10775" wrap="square" tIns="10775">
              <a:noAutofit/>
            </a:bodyPr>
            <a:lstStyle/>
            <a:p>
              <a:pPr indent="0" lvl="0" marL="0" marR="0" rtl="0" algn="ctr">
                <a:lnSpc>
                  <a:spcPct val="90000"/>
                </a:lnSpc>
                <a:spcBef>
                  <a:spcPts val="0"/>
                </a:spcBef>
                <a:spcAft>
                  <a:spcPts val="0"/>
                </a:spcAft>
                <a:buNone/>
              </a:pPr>
              <a:r>
                <a:rPr lang="es" sz="1700">
                  <a:solidFill>
                    <a:schemeClr val="dk2"/>
                  </a:solidFill>
                  <a:latin typeface="EB Garamond"/>
                  <a:ea typeface="EB Garamond"/>
                  <a:cs typeface="EB Garamond"/>
                  <a:sym typeface="EB Garamond"/>
                </a:rPr>
                <a:t>Causal</a:t>
              </a:r>
              <a:endParaRPr>
                <a:solidFill>
                  <a:schemeClr val="dk2"/>
                </a:solidFill>
                <a:latin typeface="EB Garamond"/>
                <a:ea typeface="EB Garamond"/>
                <a:cs typeface="EB Garamond"/>
                <a:sym typeface="EB Garamond"/>
              </a:endParaRPr>
            </a:p>
          </p:txBody>
        </p:sp>
        <p:sp>
          <p:nvSpPr>
            <p:cNvPr id="144" name="Google Shape;144;p19"/>
            <p:cNvSpPr/>
            <p:nvPr/>
          </p:nvSpPr>
          <p:spPr>
            <a:xfrm>
              <a:off x="1594628" y="1703182"/>
              <a:ext cx="1315200" cy="657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9"/>
            <p:cNvSpPr txBox="1"/>
            <p:nvPr/>
          </p:nvSpPr>
          <p:spPr>
            <a:xfrm>
              <a:off x="1594628" y="1703182"/>
              <a:ext cx="1315200" cy="657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la revisión de literatura</a:t>
              </a:r>
              <a:endParaRPr sz="1200">
                <a:latin typeface="EB Garamond"/>
                <a:ea typeface="EB Garamond"/>
                <a:cs typeface="EB Garamond"/>
                <a:sym typeface="EB Garamond"/>
              </a:endParaRPr>
            </a:p>
          </p:txBody>
        </p:sp>
        <p:sp>
          <p:nvSpPr>
            <p:cNvPr id="146" name="Google Shape;146;p19"/>
            <p:cNvSpPr/>
            <p:nvPr/>
          </p:nvSpPr>
          <p:spPr>
            <a:xfrm>
              <a:off x="3186103" y="1703182"/>
              <a:ext cx="1315200" cy="657600"/>
            </a:xfrm>
            <a:prstGeom prst="rect">
              <a:avLst/>
            </a:prstGeom>
            <a:solidFill>
              <a:srgbClr val="156C7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9"/>
            <p:cNvSpPr txBox="1"/>
            <p:nvPr/>
          </p:nvSpPr>
          <p:spPr>
            <a:xfrm>
              <a:off x="3186103" y="1703182"/>
              <a:ext cx="1315200" cy="657600"/>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None/>
              </a:pPr>
              <a:r>
                <a:rPr lang="es" sz="1200">
                  <a:solidFill>
                    <a:srgbClr val="FFFFFF"/>
                  </a:solidFill>
                  <a:latin typeface="EB Garamond"/>
                  <a:ea typeface="EB Garamond"/>
                  <a:cs typeface="EB Garamond"/>
                  <a:sym typeface="EB Garamond"/>
                </a:rPr>
                <a:t>Según los objetivos de investigación</a:t>
              </a:r>
              <a:endParaRPr sz="1200">
                <a:latin typeface="EB Garamond"/>
                <a:ea typeface="EB Garamond"/>
                <a:cs typeface="EB Garamond"/>
                <a:sym typeface="EB Garamond"/>
              </a:endParaRPr>
            </a:p>
          </p:txBody>
        </p:sp>
      </p:grpSp>
      <p:sp>
        <p:nvSpPr>
          <p:cNvPr id="148" name="Google Shape;148;p19"/>
          <p:cNvSpPr txBox="1"/>
          <p:nvPr/>
        </p:nvSpPr>
        <p:spPr>
          <a:xfrm>
            <a:off x="930375" y="3834375"/>
            <a:ext cx="1954500" cy="93900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Problemas poco estudiados</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Perspectiva innovadora</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Conceptos nuevos</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Preparar terreno a nuevos estudios</a:t>
            </a:r>
            <a:endParaRPr sz="1100">
              <a:solidFill>
                <a:schemeClr val="dk2"/>
              </a:solidFill>
              <a:latin typeface="EB Garamond"/>
              <a:ea typeface="EB Garamond"/>
              <a:cs typeface="EB Garamond"/>
              <a:sym typeface="EB Garamond"/>
            </a:endParaRPr>
          </a:p>
        </p:txBody>
      </p:sp>
      <p:sp>
        <p:nvSpPr>
          <p:cNvPr id="149" name="Google Shape;149;p19"/>
          <p:cNvSpPr txBox="1"/>
          <p:nvPr/>
        </p:nvSpPr>
        <p:spPr>
          <a:xfrm>
            <a:off x="3018710" y="3834368"/>
            <a:ext cx="1581600" cy="76950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Fenómenos estudiados</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Medir conceptos</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Obs. variables</a:t>
            </a:r>
            <a:endParaRPr sz="1100">
              <a:solidFill>
                <a:schemeClr val="dk2"/>
              </a:solidFill>
              <a:latin typeface="EB Garamond"/>
              <a:ea typeface="EB Garamond"/>
              <a:cs typeface="EB Garamond"/>
              <a:sym typeface="EB Garamond"/>
            </a:endParaRPr>
          </a:p>
        </p:txBody>
      </p:sp>
      <p:sp>
        <p:nvSpPr>
          <p:cNvPr id="150" name="Google Shape;150;p19"/>
          <p:cNvSpPr txBox="1"/>
          <p:nvPr/>
        </p:nvSpPr>
        <p:spPr>
          <a:xfrm>
            <a:off x="4734125" y="3872850"/>
            <a:ext cx="1491600" cy="76950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Relación entre variables</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Cuantificar relaciones</a:t>
            </a:r>
            <a:endParaRPr sz="1100">
              <a:solidFill>
                <a:schemeClr val="dk2"/>
              </a:solidFill>
              <a:latin typeface="EB Garamond"/>
              <a:ea typeface="EB Garamond"/>
              <a:cs typeface="EB Garamond"/>
              <a:sym typeface="EB Garamond"/>
            </a:endParaRPr>
          </a:p>
        </p:txBody>
      </p:sp>
      <p:sp>
        <p:nvSpPr>
          <p:cNvPr id="151" name="Google Shape;151;p19"/>
          <p:cNvSpPr txBox="1"/>
          <p:nvPr/>
        </p:nvSpPr>
        <p:spPr>
          <a:xfrm>
            <a:off x="6323975" y="3872850"/>
            <a:ext cx="1798800" cy="93900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Determina causas de un fenómeno</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Sentido de entendimiento</a:t>
            </a:r>
            <a:endParaRPr>
              <a:solidFill>
                <a:schemeClr val="dk2"/>
              </a:solidFill>
              <a:latin typeface="EB Garamond"/>
              <a:ea typeface="EB Garamond"/>
              <a:cs typeface="EB Garamond"/>
              <a:sym typeface="EB Garamond"/>
            </a:endParaRPr>
          </a:p>
          <a:p>
            <a:pPr indent="-285750" lvl="0" marL="285750" marR="0" rtl="0" algn="l">
              <a:spcBef>
                <a:spcPts val="0"/>
              </a:spcBef>
              <a:spcAft>
                <a:spcPts val="0"/>
              </a:spcAft>
              <a:buClr>
                <a:schemeClr val="dk2"/>
              </a:buClr>
              <a:buSzPts val="1100"/>
              <a:buFont typeface="EB Garamond"/>
              <a:buChar char="✔"/>
            </a:pPr>
            <a:r>
              <a:rPr lang="es" sz="1100">
                <a:solidFill>
                  <a:schemeClr val="dk2"/>
                </a:solidFill>
                <a:latin typeface="EB Garamond"/>
                <a:ea typeface="EB Garamond"/>
                <a:cs typeface="EB Garamond"/>
                <a:sym typeface="EB Garamond"/>
              </a:rPr>
              <a:t>Diseño experimental</a:t>
            </a:r>
            <a:endParaRPr>
              <a:solidFill>
                <a:schemeClr val="dk2"/>
              </a:solidFill>
              <a:latin typeface="EB Garamond"/>
              <a:ea typeface="EB Garamond"/>
              <a:cs typeface="EB Garamond"/>
              <a:sym typeface="EB Garamon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55" name="Shape 155"/>
        <p:cNvGrpSpPr/>
        <p:nvPr/>
      </p:nvGrpSpPr>
      <p:grpSpPr>
        <a:xfrm>
          <a:off x="0" y="0"/>
          <a:ext cx="0" cy="0"/>
          <a:chOff x="0" y="0"/>
          <a:chExt cx="0" cy="0"/>
        </a:xfrm>
      </p:grpSpPr>
      <p:sp>
        <p:nvSpPr>
          <p:cNvPr id="156" name="Google Shape;156;p20"/>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457200" rtl="0" algn="ctr">
              <a:spcBef>
                <a:spcPts val="0"/>
              </a:spcBef>
              <a:spcAft>
                <a:spcPts val="0"/>
              </a:spcAft>
              <a:buNone/>
            </a:pPr>
            <a:r>
              <a:rPr lang="es">
                <a:solidFill>
                  <a:schemeClr val="lt2"/>
                </a:solidFill>
                <a:latin typeface="EB Garamond"/>
                <a:ea typeface="EB Garamond"/>
                <a:cs typeface="EB Garamond"/>
                <a:sym typeface="EB Garamond"/>
              </a:rPr>
              <a:t>I.3. Construcción de un problema de Investigación Cuantitativa</a:t>
            </a:r>
            <a:endParaRPr>
              <a:solidFill>
                <a:schemeClr val="lt2"/>
              </a:solidFill>
              <a:latin typeface="EB Garamond"/>
              <a:ea typeface="EB Garamond"/>
              <a:cs typeface="EB Garamond"/>
              <a:sym typeface="EB Garamond"/>
            </a:endParaRPr>
          </a:p>
          <a:p>
            <a:pPr indent="0" lvl="0" marL="457200" rtl="0" algn="ctr">
              <a:spcBef>
                <a:spcPts val="0"/>
              </a:spcBef>
              <a:spcAft>
                <a:spcPts val="0"/>
              </a:spcAft>
              <a:buClr>
                <a:schemeClr val="dk1"/>
              </a:buClr>
              <a:buSzPct val="30555"/>
              <a:buFont typeface="Arial"/>
              <a:buNone/>
            </a:pPr>
            <a:r>
              <a:t/>
            </a:r>
            <a:endParaRPr>
              <a:solidFill>
                <a:schemeClr val="lt2"/>
              </a:solidFill>
              <a:latin typeface="EB Garamond"/>
              <a:ea typeface="EB Garamond"/>
              <a:cs typeface="EB Garamond"/>
              <a:sym typeface="EB Garamond"/>
            </a:endParaRPr>
          </a:p>
          <a:p>
            <a:pPr indent="0" lvl="0" marL="457200" rtl="0" algn="ctr">
              <a:spcBef>
                <a:spcPts val="0"/>
              </a:spcBef>
              <a:spcAft>
                <a:spcPts val="0"/>
              </a:spcAft>
              <a:buNone/>
            </a:pPr>
            <a:r>
              <a:rPr lang="es" sz="3266">
                <a:solidFill>
                  <a:schemeClr val="lt2"/>
                </a:solidFill>
                <a:latin typeface="EB Garamond"/>
                <a:ea typeface="EB Garamond"/>
                <a:cs typeface="EB Garamond"/>
                <a:sym typeface="EB Garamond"/>
              </a:rPr>
              <a:t>I.3.1. Problematización</a:t>
            </a:r>
            <a:endParaRPr sz="3266">
              <a:solidFill>
                <a:schemeClr val="lt2"/>
              </a:solidFill>
              <a:latin typeface="EB Garamond"/>
              <a:ea typeface="EB Garamond"/>
              <a:cs typeface="EB Garamond"/>
              <a:sym typeface="EB Garamond"/>
            </a:endParaRPr>
          </a:p>
        </p:txBody>
      </p:sp>
      <p:sp>
        <p:nvSpPr>
          <p:cNvPr id="157" name="Google Shape;157;p2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s">
                <a:latin typeface="EB Garamond"/>
                <a:ea typeface="EB Garamond"/>
                <a:cs typeface="EB Garamond"/>
                <a:sym typeface="EB Garamond"/>
              </a:rPr>
              <a:t>Pregunta-Objetivos-Hipótesis</a:t>
            </a:r>
            <a:endParaRPr b="1">
              <a:latin typeface="EB Garamond"/>
              <a:ea typeface="EB Garamond"/>
              <a:cs typeface="EB Garamond"/>
              <a:sym typeface="EB Garamond"/>
            </a:endParaRPr>
          </a:p>
        </p:txBody>
      </p:sp>
      <p:sp>
        <p:nvSpPr>
          <p:cNvPr id="163" name="Google Shape;16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t/>
            </a:r>
            <a:endParaRPr>
              <a:latin typeface="EB Garamond"/>
              <a:ea typeface="EB Garamond"/>
              <a:cs typeface="EB Garamond"/>
              <a:sym typeface="EB Garamond"/>
            </a:endParaRPr>
          </a:p>
          <a:p>
            <a:pPr indent="-342900" lvl="0" marL="457200" rtl="0" algn="l">
              <a:spcBef>
                <a:spcPts val="1200"/>
              </a:spcBef>
              <a:spcAft>
                <a:spcPts val="0"/>
              </a:spcAft>
              <a:buSzPts val="1800"/>
              <a:buFont typeface="EB Garamond"/>
              <a:buChar char="★"/>
            </a:pPr>
            <a:r>
              <a:rPr lang="es">
                <a:latin typeface="EB Garamond"/>
                <a:ea typeface="EB Garamond"/>
                <a:cs typeface="EB Garamond"/>
                <a:sym typeface="EB Garamond"/>
              </a:rPr>
              <a:t>Delimitan lo que busca la investigación.</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latin typeface="EB Garamond"/>
                <a:ea typeface="EB Garamond"/>
                <a:cs typeface="EB Garamond"/>
                <a:sym typeface="EB Garamond"/>
              </a:rPr>
              <a:t>Especifican, dan claridad y coherencia.</a:t>
            </a:r>
            <a:endParaRPr>
              <a:latin typeface="EB Garamond"/>
              <a:ea typeface="EB Garamond"/>
              <a:cs typeface="EB Garamond"/>
              <a:sym typeface="EB Garamond"/>
            </a:endParaRPr>
          </a:p>
          <a:p>
            <a:pPr indent="-342900" lvl="0" marL="457200" rtl="0" algn="l">
              <a:spcBef>
                <a:spcPts val="0"/>
              </a:spcBef>
              <a:spcAft>
                <a:spcPts val="0"/>
              </a:spcAft>
              <a:buSzPts val="1800"/>
              <a:buFont typeface="EB Garamond"/>
              <a:buChar char="★"/>
            </a:pPr>
            <a:r>
              <a:rPr lang="es">
                <a:latin typeface="EB Garamond"/>
                <a:ea typeface="EB Garamond"/>
                <a:cs typeface="EB Garamond"/>
                <a:sym typeface="EB Garamond"/>
              </a:rPr>
              <a:t>Constituyen el núcleo de la investigación.</a:t>
            </a:r>
            <a:endParaRPr>
              <a:latin typeface="EB Garamond"/>
              <a:ea typeface="EB Garamond"/>
              <a:cs typeface="EB Garamond"/>
              <a:sym typeface="EB Garamond"/>
            </a:endParaRPr>
          </a:p>
          <a:p>
            <a:pPr indent="0" lvl="0" marL="0" rtl="0" algn="l">
              <a:spcBef>
                <a:spcPts val="1200"/>
              </a:spcBef>
              <a:spcAft>
                <a:spcPts val="1200"/>
              </a:spcAft>
              <a:buNone/>
            </a:pPr>
            <a:r>
              <a:t/>
            </a:r>
            <a:endParaRPr>
              <a:latin typeface="EB Garamond"/>
              <a:ea typeface="EB Garamond"/>
              <a:cs typeface="EB Garamond"/>
              <a:sym typeface="EB Garamond"/>
            </a:endParaRPr>
          </a:p>
        </p:txBody>
      </p:sp>
      <p:sp>
        <p:nvSpPr>
          <p:cNvPr id="164" name="Google Shape;164;p2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