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Lst>
  <p:sldSz cy="5143500" cx="9144000"/>
  <p:notesSz cx="6858000" cy="9144000"/>
  <p:embeddedFontLst>
    <p:embeddedFont>
      <p:font typeface="Caveat"/>
      <p:regular r:id="rId68"/>
      <p:bold r:id="rId69"/>
    </p:embeddedFont>
    <p:embeddedFont>
      <p:font typeface="EB Garamond"/>
      <p:regular r:id="rId70"/>
      <p:bold r:id="rId71"/>
      <p:italic r:id="rId72"/>
      <p:boldItalic r:id="rId7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42E53CB-5134-40D3-8408-369B32996D6A}">
  <a:tblStyle styleId="{B42E53CB-5134-40D3-8408-369B32996D6A}" styleName="Table_0">
    <a:wholeTbl>
      <a:tcTxStyle b="off" i="off">
        <a:font>
          <a:latin typeface="Calibri"/>
          <a:ea typeface="Calibri"/>
          <a:cs typeface="Calibri"/>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rgbClr val="FFFFFF"/>
      </a:tcTxStyle>
      <a:tcStyle>
        <a:fill>
          <a:solidFill>
            <a:srgbClr val="4472C4"/>
          </a:solidFill>
        </a:fill>
      </a:tcStyle>
    </a:lastCol>
    <a:firstCol>
      <a:tcTxStyle b="on" i="off">
        <a:font>
          <a:latin typeface="Calibri"/>
          <a:ea typeface="Calibri"/>
          <a:cs typeface="Calibri"/>
        </a:font>
        <a:srgbClr val="FFFFFF"/>
      </a:tcTxStyle>
      <a:tcStyle>
        <a:fill>
          <a:solidFill>
            <a:srgbClr val="4472C4"/>
          </a:solidFill>
        </a:fill>
      </a:tcStyle>
    </a:firstCol>
    <a:lastRow>
      <a:tcTxStyle b="on" i="off">
        <a:font>
          <a:latin typeface="Calibri"/>
          <a:ea typeface="Calibri"/>
          <a:cs typeface="Calibri"/>
        </a:font>
        <a:srgbClr val="FFFFFF"/>
      </a:tcTxStyle>
      <a:tcStyle>
        <a:tcBdr>
          <a:top>
            <a:ln cap="flat" cmpd="sng" w="38100">
              <a:solidFill>
                <a:srgbClr val="FFFFFF"/>
              </a:solidFill>
              <a:prstDash val="solid"/>
              <a:round/>
              <a:headEnd len="sm" w="sm" type="none"/>
              <a:tailEnd len="sm" w="sm" type="none"/>
            </a:ln>
          </a:top>
        </a:tcBdr>
        <a:fill>
          <a:solidFill>
            <a:srgbClr val="4472C4"/>
          </a:solidFill>
        </a:fill>
      </a:tcStyle>
    </a:lastRow>
    <a:seCell>
      <a:tcTxStyle/>
    </a:seCell>
    <a:swCell>
      <a:tcTxStyle/>
    </a:swCell>
    <a:firstRow>
      <a:tcTxStyle b="on" i="off">
        <a:font>
          <a:latin typeface="Calibri"/>
          <a:ea typeface="Calibri"/>
          <a:cs typeface="Calibri"/>
        </a:font>
        <a:srgbClr val="FFFFFF"/>
      </a:tcTxStyle>
      <a:tcStyle>
        <a:tcBdr>
          <a:bottom>
            <a:ln cap="flat" cmpd="sng" w="38100">
              <a:solidFill>
                <a:srgbClr val="FFFFFF"/>
              </a:solidFill>
              <a:prstDash val="solid"/>
              <a:round/>
              <a:headEnd len="sm" w="sm" type="none"/>
              <a:tailEnd len="sm" w="sm" type="none"/>
            </a:ln>
          </a:bottom>
        </a:tcBdr>
        <a:fill>
          <a:solidFill>
            <a:srgbClr val="4472C4"/>
          </a:solidFill>
        </a:fill>
      </a:tcStyle>
    </a:firstRow>
    <a:neCell>
      <a:tcTxStyle/>
    </a:neCell>
    <a:nwCell>
      <a:tcTxStyle/>
    </a:nwCell>
  </a:tblStyle>
  <a:tblStyle styleId="{30F61F83-A29C-4BEE-98BF-139BE133F1B2}" styleName="Table_1">
    <a:wholeTbl>
      <a:tcTxStyle b="off" i="off">
        <a:font>
          <a:latin typeface="Calibri"/>
          <a:ea typeface="Calibri"/>
          <a:cs typeface="Calibri"/>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6E6E6"/>
          </a:solidFill>
        </a:fill>
      </a:tcStyle>
    </a:wholeTbl>
    <a:band1H>
      <a:tcTxStyle/>
      <a:tcStyle>
        <a:fill>
          <a:solidFill>
            <a:srgbClr val="CACACA"/>
          </a:solidFill>
        </a:fill>
      </a:tcStyle>
    </a:band1H>
    <a:band2H>
      <a:tcTxStyle/>
    </a:band2H>
    <a:band1V>
      <a:tcTxStyle/>
      <a:tcStyle>
        <a:fill>
          <a:solidFill>
            <a:srgbClr val="CACACA"/>
          </a:solidFill>
        </a:fill>
      </a:tcStyle>
    </a:band1V>
    <a:band2V>
      <a:tcTxStyle/>
    </a:band2V>
    <a:lastCol>
      <a:tcTxStyle b="on" i="off">
        <a:font>
          <a:latin typeface="Calibri"/>
          <a:ea typeface="Calibri"/>
          <a:cs typeface="Calibri"/>
        </a:font>
        <a:srgbClr val="FFFFFF"/>
      </a:tcTxStyle>
      <a:tcStyle>
        <a:fill>
          <a:solidFill>
            <a:srgbClr val="000000"/>
          </a:solidFill>
        </a:fill>
      </a:tcStyle>
    </a:lastCol>
    <a:firstCol>
      <a:tcTxStyle b="on" i="off">
        <a:font>
          <a:latin typeface="Calibri"/>
          <a:ea typeface="Calibri"/>
          <a:cs typeface="Calibri"/>
        </a:font>
        <a:srgbClr val="FFFFFF"/>
      </a:tcTxStyle>
      <a:tcStyle>
        <a:fill>
          <a:solidFill>
            <a:srgbClr val="000000"/>
          </a:solidFill>
        </a:fill>
      </a:tcStyle>
    </a:firstCol>
    <a:lastRow>
      <a:tcTxStyle b="on" i="off">
        <a:font>
          <a:latin typeface="Calibri"/>
          <a:ea typeface="Calibri"/>
          <a:cs typeface="Calibri"/>
        </a:font>
        <a:srgbClr val="FFFFFF"/>
      </a:tcTxStyle>
      <a:tcStyle>
        <a:tcBdr>
          <a:top>
            <a:ln cap="flat" cmpd="sng" w="38100">
              <a:solidFill>
                <a:srgbClr val="FFFFFF"/>
              </a:solidFill>
              <a:prstDash val="solid"/>
              <a:round/>
              <a:headEnd len="sm" w="sm" type="none"/>
              <a:tailEnd len="sm" w="sm" type="none"/>
            </a:ln>
          </a:top>
        </a:tcBdr>
        <a:fill>
          <a:solidFill>
            <a:srgbClr val="000000"/>
          </a:solidFill>
        </a:fill>
      </a:tcStyle>
    </a:lastRow>
    <a:seCell>
      <a:tcTxStyle/>
    </a:seCell>
    <a:swCell>
      <a:tcTxStyle/>
    </a:swCell>
    <a:firstRow>
      <a:tcTxStyle b="on" i="off">
        <a:font>
          <a:latin typeface="Calibri"/>
          <a:ea typeface="Calibri"/>
          <a:cs typeface="Calibri"/>
        </a:font>
        <a:srgbClr val="FFFFFF"/>
      </a:tcTxStyle>
      <a:tcStyle>
        <a:tcBdr>
          <a:bottom>
            <a:ln cap="flat" cmpd="sng" w="38100">
              <a:solidFill>
                <a:srgbClr val="FFFFFF"/>
              </a:solidFill>
              <a:prstDash val="solid"/>
              <a:round/>
              <a:headEnd len="sm" w="sm" type="none"/>
              <a:tailEnd len="sm" w="sm" type="none"/>
            </a:ln>
          </a:bottom>
        </a:tcBdr>
        <a:fill>
          <a:solidFill>
            <a:srgbClr val="000000"/>
          </a:solidFill>
        </a:fill>
      </a:tcStyle>
    </a:firstRow>
    <a:neCell>
      <a:tcTxStyle/>
    </a:neCell>
    <a:nwCell>
      <a:tcTxStyle/>
    </a:nwCell>
  </a:tblStyle>
  <a:tblStyle styleId="{00FE95AB-EF8F-4F0A-A3FD-3F22CCC69E49}"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1DAAE8E-190A-4EA7-AA59-641C68AA8A22}" styleName="Table_3">
    <a:wholeTbl>
      <a:tcTxStyle b="off" i="off">
        <a:font>
          <a:latin typeface="Calibri"/>
          <a:ea typeface="Calibri"/>
          <a:cs typeface="Calibri"/>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rgbClr val="000000"/>
              </a:solidFill>
              <a:prstDash val="solid"/>
              <a:round/>
              <a:headEnd len="sm" w="sm" type="none"/>
              <a:tailEnd len="sm" w="sm" type="none"/>
            </a:ln>
          </a:top>
          <a:bottom>
            <a:ln cap="flat" cmpd="sng" w="25400">
              <a:solidFill>
                <a:srgbClr val="000000"/>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solidFill>
        </a:fill>
      </a:tcStyle>
    </a:wholeTbl>
    <a:band1H>
      <a:tcTxStyle/>
      <a:tcStyle>
        <a:fill>
          <a:solidFill>
            <a:srgbClr val="E6E6E6"/>
          </a:solidFill>
        </a:fill>
      </a:tcStyle>
    </a:band1H>
    <a:band2H>
      <a:tcTxStyle/>
    </a:band2H>
    <a:band1V>
      <a:tcTxStyle/>
      <a:tcStyle>
        <a:fill>
          <a:solidFill>
            <a:srgbClr val="E6E6E6"/>
          </a:solidFill>
        </a:fill>
      </a:tcStyle>
    </a:band1V>
    <a:band2V>
      <a:tcTxStyle/>
    </a:band2V>
    <a:lastCol>
      <a:tcTxStyle b="on" i="off">
        <a:font>
          <a:latin typeface="Calibri"/>
          <a:ea typeface="Calibri"/>
          <a:cs typeface="Calibri"/>
        </a:font>
        <a:srgbClr val="FFFFFF"/>
      </a:tcTxStyle>
      <a:tcStyle>
        <a:fill>
          <a:solidFill>
            <a:srgbClr val="000000"/>
          </a:solidFill>
        </a:fill>
      </a:tcStyle>
    </a:lastCol>
    <a:firstCol>
      <a:tcTxStyle b="on" i="off">
        <a:font>
          <a:latin typeface="Calibri"/>
          <a:ea typeface="Calibri"/>
          <a:cs typeface="Calibri"/>
        </a:font>
        <a:srgbClr val="FFFFFF"/>
      </a:tcTxStyle>
      <a:tcStyle>
        <a:fill>
          <a:solidFill>
            <a:srgbClr val="000000"/>
          </a:solidFill>
        </a:fill>
      </a:tcStyle>
    </a:firstCol>
    <a:lastRow>
      <a:tcTxStyle b="on" i="off"/>
      <a:tcStyle>
        <a:tcBdr>
          <a:top>
            <a:ln cap="flat" cmpd="sng" w="50800">
              <a:solidFill>
                <a:srgbClr val="000000"/>
              </a:solidFill>
              <a:prstDash val="solid"/>
              <a:round/>
              <a:headEnd len="sm" w="sm" type="none"/>
              <a:tailEnd len="sm" w="sm" type="none"/>
            </a:ln>
          </a:top>
        </a:tcBdr>
        <a:fill>
          <a:solidFill>
            <a:srgbClr val="FFFFFF"/>
          </a:solidFill>
        </a:fill>
      </a:tcStyle>
    </a:lastRow>
    <a:seCell>
      <a:tcTxStyle b="on" i="off">
        <a:font>
          <a:latin typeface="Calibri"/>
          <a:ea typeface="Calibri"/>
          <a:cs typeface="Calibri"/>
        </a:font>
        <a:srgbClr val="000000"/>
      </a:tcTxStyle>
    </a:seCell>
    <a:swCell>
      <a:tcTxStyle b="on" i="off">
        <a:font>
          <a:latin typeface="Calibri"/>
          <a:ea typeface="Calibri"/>
          <a:cs typeface="Calibri"/>
        </a:font>
        <a:srgbClr val="000000"/>
      </a:tcTxStyle>
    </a:swCell>
    <a:firstRow>
      <a:tcTxStyle b="on" i="off">
        <a:font>
          <a:latin typeface="Calibri"/>
          <a:ea typeface="Calibri"/>
          <a:cs typeface="Calibri"/>
        </a:font>
        <a:srgbClr val="FFFFFF"/>
      </a:tcTxStyle>
      <a:tcStyle>
        <a:tcBdr>
          <a:bottom>
            <a:ln cap="flat" cmpd="sng" w="25400">
              <a:solidFill>
                <a:srgbClr val="000000"/>
              </a:solidFill>
              <a:prstDash val="solid"/>
              <a:round/>
              <a:headEnd len="sm" w="sm" type="none"/>
              <a:tailEnd len="sm" w="sm" type="none"/>
            </a:ln>
          </a:bottom>
        </a:tcBdr>
        <a:fill>
          <a:solidFill>
            <a:srgbClr val="000000"/>
          </a:solidFill>
        </a:fill>
      </a:tcStyle>
    </a:firstRow>
    <a:neCell>
      <a:tcTxStyle/>
    </a:neCell>
    <a:nwCell>
      <a:tcTxStyle/>
    </a:nwCell>
  </a:tblStyle>
  <a:tblStyle styleId="{3AF51BA7-C2DD-4547-988E-86ADCAA69FA0}" styleName="Table_4">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EBGaramond-boldItalic.fntdata"/><Relationship Id="rId72" Type="http://schemas.openxmlformats.org/officeDocument/2006/relationships/font" Target="fonts/EBGaramond-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EBGaramond-bold.fntdata"/><Relationship Id="rId70" Type="http://schemas.openxmlformats.org/officeDocument/2006/relationships/font" Target="fonts/EBGaramond-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font" Target="fonts/Caveat-regular.fntdata"/><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Caveat-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7b286d8ec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7b286d8ec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8861a1c4c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8861a1c4c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8861a1c4ca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8861a1c4ca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8861a1c4c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8861a1c4c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8861a1c4ca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8861a1c4ca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8861a1c4ca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8861a1c4ca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8861a1c4ca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8861a1c4ca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877cff9cf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877cff9cf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877cff9cf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877cff9cf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877cff9cf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877cff9cf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877cff9cf8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877cff9cf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7b286d8ec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7b286d8ec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877cff9cf8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877cff9cf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877cff9cf8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877cff9cf8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877cff9cf8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877cff9cf8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877cff9cf8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877cff9cf8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877cff9cf8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877cff9cf8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877cff9cf8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877cff9cf8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877cff9cf8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877cff9cf8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877cff9cf8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877cff9cf8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877cff9cf8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877cff9cf8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877cff9cf8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877cff9cf8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be0ec9c984_0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be0ec9c984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877cff9cf8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877cff9cf8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877cff9cf8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877cff9cf8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877cff9cf8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877cff9cf8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877cff9cf8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877cff9cf8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877cff9cf8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877cff9cf8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877cff9cf8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2877cff9cf8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877cff9cf8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2877cff9cf8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877cff9cf8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2877cff9cf8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877cff9cf8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2877cff9cf8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877cff9cf8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2877cff9cf8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8861a1c4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8861a1c4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877cff9cf8_0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2877cff9cf8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877cff9cf8_0_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2877cff9cf8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2877cff9cf8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2877cff9cf8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877cff9cf8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2877cff9cf8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877cff9cf8_0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2877cff9cf8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877cff9cf8_0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2877cff9cf8_0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877cff9cf8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2877cff9cf8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2877cff9cf8_0_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2877cff9cf8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2877cff9cf8_0_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2877cff9cf8_0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2877cff9cf8_0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2877cff9cf8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8861a1c4c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8861a1c4c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2877cff9cf8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2877cff9cf8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2877cff9cf8_0_5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2877cff9cf8_0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2877cff9cf8_0_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2877cff9cf8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2877cff9cf8_0_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2877cff9cf8_0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2877cff9cf8_0_5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6" name="Google Shape;636;g2877cff9cf8_0_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2877cff9cf8_0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2877cff9cf8_0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2877cff9cf8_0_5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2877cff9cf8_0_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2877cff9cf8_0_5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2877cff9cf8_0_5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2877cff9cf8_0_5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2877cff9cf8_0_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2877cff9cf8_0_5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2877cff9cf8_0_5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8861a1c4c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8861a1c4c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2877cff9cf8_0_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2877cff9cf8_0_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3855dead8c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3855dead8c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8861a1c4c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8861a1c4c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8861a1c4c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8861a1c4c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8861a1c4ca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8861a1c4ca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daniela.olivares2@mail.udp.cl" TargetMode="External"/><Relationship Id="rId4" Type="http://schemas.openxmlformats.org/officeDocument/2006/relationships/hyperlink" Target="mailto:maria.nunez.2@ug.uchile.c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1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1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1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1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s">
                <a:latin typeface="EB Garamond"/>
                <a:ea typeface="EB Garamond"/>
                <a:cs typeface="EB Garamond"/>
                <a:sym typeface="EB Garamond"/>
              </a:rPr>
              <a:t>Métodos Cuantitativos</a:t>
            </a:r>
            <a:endParaRPr>
              <a:latin typeface="EB Garamond"/>
              <a:ea typeface="EB Garamond"/>
              <a:cs typeface="EB Garamond"/>
              <a:sym typeface="EB Garamond"/>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0"/>
              </a:spcAft>
              <a:buNone/>
            </a:pPr>
            <a:r>
              <a:rPr lang="es" sz="2600">
                <a:latin typeface="EB Garamond"/>
                <a:ea typeface="EB Garamond"/>
                <a:cs typeface="EB Garamond"/>
                <a:sym typeface="EB Garamond"/>
              </a:rPr>
              <a:t>Clase 03: Unidad I. Introducción a la investigación social cuantitativa</a:t>
            </a:r>
            <a:endParaRPr sz="2600">
              <a:latin typeface="EB Garamond"/>
              <a:ea typeface="EB Garamond"/>
              <a:cs typeface="EB Garamond"/>
              <a:sym typeface="EB Garamond"/>
            </a:endParaRPr>
          </a:p>
        </p:txBody>
      </p:sp>
      <p:sp>
        <p:nvSpPr>
          <p:cNvPr id="56" name="Google Shape;56;p13"/>
          <p:cNvSpPr txBox="1"/>
          <p:nvPr>
            <p:ph idx="1" type="subTitle"/>
          </p:nvPr>
        </p:nvSpPr>
        <p:spPr>
          <a:xfrm>
            <a:off x="311700" y="384875"/>
            <a:ext cx="8520600" cy="792600"/>
          </a:xfrm>
          <a:prstGeom prst="rect">
            <a:avLst/>
          </a:prstGeom>
        </p:spPr>
        <p:txBody>
          <a:bodyPr anchorCtr="0" anchor="t" bIns="91425" lIns="91425" spcFirstLastPara="1" rIns="91425" wrap="square" tIns="91425">
            <a:normAutofit/>
          </a:bodyPr>
          <a:lstStyle/>
          <a:p>
            <a:pPr indent="0" lvl="0" marL="0" rtl="0" algn="l">
              <a:lnSpc>
                <a:spcPct val="80000"/>
              </a:lnSpc>
              <a:spcBef>
                <a:spcPts val="0"/>
              </a:spcBef>
              <a:spcAft>
                <a:spcPts val="0"/>
              </a:spcAft>
              <a:buNone/>
            </a:pPr>
            <a:r>
              <a:rPr lang="es" sz="1400">
                <a:latin typeface="EB Garamond"/>
                <a:ea typeface="EB Garamond"/>
                <a:cs typeface="EB Garamond"/>
                <a:sym typeface="EB Garamond"/>
              </a:rPr>
              <a:t>Universidad Diego Portales</a:t>
            </a:r>
            <a:endParaRPr sz="1400">
              <a:latin typeface="EB Garamond"/>
              <a:ea typeface="EB Garamond"/>
              <a:cs typeface="EB Garamond"/>
              <a:sym typeface="EB Garamond"/>
            </a:endParaRPr>
          </a:p>
          <a:p>
            <a:pPr indent="0" lvl="0" marL="0" rtl="0" algn="l">
              <a:lnSpc>
                <a:spcPct val="80000"/>
              </a:lnSpc>
              <a:spcBef>
                <a:spcPts val="0"/>
              </a:spcBef>
              <a:spcAft>
                <a:spcPts val="0"/>
              </a:spcAft>
              <a:buNone/>
            </a:pPr>
            <a:r>
              <a:rPr lang="es" sz="1400">
                <a:latin typeface="EB Garamond"/>
                <a:ea typeface="EB Garamond"/>
                <a:cs typeface="EB Garamond"/>
                <a:sym typeface="EB Garamond"/>
              </a:rPr>
              <a:t>Facultad de Ciencias Sociales e Historia</a:t>
            </a:r>
            <a:endParaRPr sz="1400">
              <a:latin typeface="EB Garamond"/>
              <a:ea typeface="EB Garamond"/>
              <a:cs typeface="EB Garamond"/>
              <a:sym typeface="EB Garamond"/>
            </a:endParaRPr>
          </a:p>
          <a:p>
            <a:pPr indent="0" lvl="0" marL="0" rtl="0" algn="l">
              <a:lnSpc>
                <a:spcPct val="80000"/>
              </a:lnSpc>
              <a:spcBef>
                <a:spcPts val="0"/>
              </a:spcBef>
              <a:spcAft>
                <a:spcPts val="0"/>
              </a:spcAft>
              <a:buClr>
                <a:schemeClr val="dk1"/>
              </a:buClr>
              <a:buSzPts val="1100"/>
              <a:buFont typeface="Arial"/>
              <a:buNone/>
            </a:pPr>
            <a:r>
              <a:rPr lang="es" sz="1400">
                <a:latin typeface="EB Garamond"/>
                <a:ea typeface="EB Garamond"/>
                <a:cs typeface="EB Garamond"/>
                <a:sym typeface="EB Garamond"/>
              </a:rPr>
              <a:t>Antropología</a:t>
            </a:r>
            <a:endParaRPr sz="1400">
              <a:latin typeface="EB Garamond"/>
              <a:ea typeface="EB Garamond"/>
              <a:cs typeface="EB Garamond"/>
              <a:sym typeface="EB Garamond"/>
            </a:endParaRPr>
          </a:p>
        </p:txBody>
      </p:sp>
      <p:sp>
        <p:nvSpPr>
          <p:cNvPr id="57" name="Google Shape;57;p13"/>
          <p:cNvSpPr txBox="1"/>
          <p:nvPr>
            <p:ph idx="1" type="subTitle"/>
          </p:nvPr>
        </p:nvSpPr>
        <p:spPr>
          <a:xfrm>
            <a:off x="311700" y="4033150"/>
            <a:ext cx="8520600" cy="792600"/>
          </a:xfrm>
          <a:prstGeom prst="rect">
            <a:avLst/>
          </a:prstGeom>
        </p:spPr>
        <p:txBody>
          <a:bodyPr anchorCtr="0" anchor="t" bIns="91425" lIns="91425" spcFirstLastPara="1" rIns="91425" wrap="square" tIns="91425">
            <a:normAutofit/>
          </a:bodyPr>
          <a:lstStyle/>
          <a:p>
            <a:pPr indent="0" lvl="0" marL="0" rtl="0" algn="r">
              <a:lnSpc>
                <a:spcPct val="80000"/>
              </a:lnSpc>
              <a:spcBef>
                <a:spcPts val="0"/>
              </a:spcBef>
              <a:spcAft>
                <a:spcPts val="0"/>
              </a:spcAft>
              <a:buClr>
                <a:schemeClr val="dk1"/>
              </a:buClr>
              <a:buSzPts val="1018"/>
              <a:buFont typeface="Arial"/>
              <a:buNone/>
            </a:pPr>
            <a:r>
              <a:rPr lang="es" sz="1405">
                <a:latin typeface="EB Garamond"/>
                <a:ea typeface="EB Garamond"/>
                <a:cs typeface="EB Garamond"/>
                <a:sym typeface="EB Garamond"/>
              </a:rPr>
              <a:t>Profesora: Daniela Olivares Collío</a:t>
            </a:r>
            <a:endParaRPr sz="1405">
              <a:latin typeface="EB Garamond"/>
              <a:ea typeface="EB Garamond"/>
              <a:cs typeface="EB Garamond"/>
              <a:sym typeface="EB Garamond"/>
            </a:endParaRPr>
          </a:p>
          <a:p>
            <a:pPr indent="0" lvl="0" marL="0" rtl="0" algn="r">
              <a:lnSpc>
                <a:spcPct val="80000"/>
              </a:lnSpc>
              <a:spcBef>
                <a:spcPts val="0"/>
              </a:spcBef>
              <a:spcAft>
                <a:spcPts val="0"/>
              </a:spcAft>
              <a:buClr>
                <a:schemeClr val="dk1"/>
              </a:buClr>
              <a:buSzPts val="1018"/>
              <a:buFont typeface="Arial"/>
              <a:buNone/>
            </a:pPr>
            <a:r>
              <a:rPr lang="es" sz="1405">
                <a:latin typeface="EB Garamond"/>
                <a:ea typeface="EB Garamond"/>
                <a:cs typeface="EB Garamond"/>
                <a:sym typeface="EB Garamond"/>
              </a:rPr>
              <a:t>Ayudante: María Fernanda Núñez</a:t>
            </a:r>
            <a:endParaRPr sz="1405">
              <a:latin typeface="EB Garamond"/>
              <a:ea typeface="EB Garamond"/>
              <a:cs typeface="EB Garamond"/>
              <a:sym typeface="EB Garamond"/>
            </a:endParaRPr>
          </a:p>
          <a:p>
            <a:pPr indent="0" lvl="0" marL="0" rtl="0" algn="r">
              <a:lnSpc>
                <a:spcPct val="80000"/>
              </a:lnSpc>
              <a:spcBef>
                <a:spcPts val="0"/>
              </a:spcBef>
              <a:spcAft>
                <a:spcPts val="0"/>
              </a:spcAft>
              <a:buClr>
                <a:schemeClr val="dk1"/>
              </a:buClr>
              <a:buSzPts val="1018"/>
              <a:buFont typeface="Arial"/>
              <a:buNone/>
            </a:pPr>
            <a:r>
              <a:rPr lang="es" sz="1405">
                <a:latin typeface="EB Garamond"/>
                <a:ea typeface="EB Garamond"/>
                <a:cs typeface="EB Garamond"/>
                <a:sym typeface="EB Garamond"/>
              </a:rPr>
              <a:t>2do semestre 2026</a:t>
            </a:r>
            <a:endParaRPr sz="1405">
              <a:latin typeface="EB Garamond"/>
              <a:ea typeface="EB Garamond"/>
              <a:cs typeface="EB Garamond"/>
              <a:sym typeface="EB Garamond"/>
            </a:endParaRPr>
          </a:p>
        </p:txBody>
      </p:sp>
      <p:pic>
        <p:nvPicPr>
          <p:cNvPr id="58" name="Google Shape;58;p13" title="UDP_LogoRGB_2lineas_Color_SinFondo.png"/>
          <p:cNvPicPr preferRelativeResize="0"/>
          <p:nvPr/>
        </p:nvPicPr>
        <p:blipFill>
          <a:blip r:embed="rId3">
            <a:alphaModFix/>
          </a:blip>
          <a:stretch>
            <a:fillRect/>
          </a:stretch>
        </p:blipFill>
        <p:spPr>
          <a:xfrm>
            <a:off x="6169400" y="132725"/>
            <a:ext cx="2662900" cy="648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pic>
        <p:nvPicPr>
          <p:cNvPr descr="Imagen que contiene Escala de tiempo&#10;&#10;Descripción generada automáticamente" id="120" name="Google Shape;120;p22"/>
          <p:cNvPicPr preferRelativeResize="0"/>
          <p:nvPr/>
        </p:nvPicPr>
        <p:blipFill rotWithShape="1">
          <a:blip r:embed="rId3">
            <a:alphaModFix/>
          </a:blip>
          <a:srcRect b="0" l="0" r="0" t="0"/>
          <a:stretch/>
        </p:blipFill>
        <p:spPr>
          <a:xfrm>
            <a:off x="1246500" y="454424"/>
            <a:ext cx="6651000" cy="4148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Proceso de operacionalización</a:t>
            </a:r>
            <a:endParaRPr b="1">
              <a:latin typeface="EB Garamond"/>
              <a:ea typeface="EB Garamond"/>
              <a:cs typeface="EB Garamond"/>
              <a:sym typeface="EB Garamond"/>
            </a:endParaRPr>
          </a:p>
        </p:txBody>
      </p:sp>
      <p:sp>
        <p:nvSpPr>
          <p:cNvPr id="126" name="Google Shape;126;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127" name="Google Shape;127;p23"/>
          <p:cNvSpPr txBox="1"/>
          <p:nvPr>
            <p:ph idx="1" type="body"/>
          </p:nvPr>
        </p:nvSpPr>
        <p:spPr>
          <a:xfrm>
            <a:off x="311700" y="1300025"/>
            <a:ext cx="8520600" cy="4638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None/>
            </a:pPr>
            <a:r>
              <a:rPr b="1" lang="es">
                <a:latin typeface="EB Garamond"/>
                <a:ea typeface="EB Garamond"/>
                <a:cs typeface="EB Garamond"/>
                <a:sym typeface="EB Garamond"/>
              </a:rPr>
              <a:t>Ejemplo: medición de la pobreza en Chile</a:t>
            </a:r>
            <a:endParaRPr b="1" sz="2200">
              <a:latin typeface="EB Garamond"/>
              <a:ea typeface="EB Garamond"/>
              <a:cs typeface="EB Garamond"/>
              <a:sym typeface="EB Garamond"/>
            </a:endParaRPr>
          </a:p>
        </p:txBody>
      </p:sp>
      <p:graphicFrame>
        <p:nvGraphicFramePr>
          <p:cNvPr id="128" name="Google Shape;128;p23"/>
          <p:cNvGraphicFramePr/>
          <p:nvPr/>
        </p:nvGraphicFramePr>
        <p:xfrm>
          <a:off x="311701" y="1763815"/>
          <a:ext cx="3000000" cy="3000000"/>
        </p:xfrm>
        <a:graphic>
          <a:graphicData uri="http://schemas.openxmlformats.org/drawingml/2006/table">
            <a:tbl>
              <a:tblPr bandRow="1" firstRow="1">
                <a:noFill/>
                <a:tableStyleId>{B42E53CB-5134-40D3-8408-369B32996D6A}</a:tableStyleId>
              </a:tblPr>
              <a:tblGrid>
                <a:gridCol w="831625"/>
                <a:gridCol w="951000"/>
                <a:gridCol w="2752450"/>
              </a:tblGrid>
              <a:tr h="291225">
                <a:tc>
                  <a:txBody>
                    <a:bodyPr/>
                    <a:lstStyle/>
                    <a:p>
                      <a:pPr indent="0" lvl="0" marL="0" marR="0" rtl="0" algn="l">
                        <a:spcBef>
                          <a:spcPts val="0"/>
                        </a:spcBef>
                        <a:spcAft>
                          <a:spcPts val="0"/>
                        </a:spcAft>
                        <a:buNone/>
                      </a:pPr>
                      <a:r>
                        <a:rPr lang="es" sz="1200" u="none" cap="none" strike="noStrike">
                          <a:solidFill>
                            <a:schemeClr val="lt2"/>
                          </a:solidFill>
                          <a:latin typeface="EB Garamond"/>
                          <a:ea typeface="EB Garamond"/>
                          <a:cs typeface="EB Garamond"/>
                          <a:sym typeface="EB Garamond"/>
                        </a:rPr>
                        <a:t>Concepto</a:t>
                      </a:r>
                      <a:endParaRPr sz="1200">
                        <a:solidFill>
                          <a:schemeClr val="lt2"/>
                        </a:solidFill>
                        <a:latin typeface="EB Garamond"/>
                        <a:ea typeface="EB Garamond"/>
                        <a:cs typeface="EB Garamond"/>
                        <a:sym typeface="EB Garamond"/>
                      </a:endParaRPr>
                    </a:p>
                  </a:txBody>
                  <a:tcPr marT="45725" marB="45725" marR="91450" marL="91450">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None/>
                      </a:pPr>
                      <a:r>
                        <a:rPr lang="es" sz="1200">
                          <a:solidFill>
                            <a:schemeClr val="lt2"/>
                          </a:solidFill>
                          <a:latin typeface="EB Garamond"/>
                          <a:ea typeface="EB Garamond"/>
                          <a:cs typeface="EB Garamond"/>
                          <a:sym typeface="EB Garamond"/>
                        </a:rPr>
                        <a:t>Dimensión</a:t>
                      </a:r>
                      <a:endParaRPr sz="1200">
                        <a:solidFill>
                          <a:schemeClr val="lt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None/>
                      </a:pPr>
                      <a:r>
                        <a:rPr lang="es" sz="1200">
                          <a:solidFill>
                            <a:schemeClr val="lt2"/>
                          </a:solidFill>
                          <a:latin typeface="EB Garamond"/>
                          <a:ea typeface="EB Garamond"/>
                          <a:cs typeface="EB Garamond"/>
                          <a:sym typeface="EB Garamond"/>
                        </a:rPr>
                        <a:t>Indicadores</a:t>
                      </a:r>
                      <a:endParaRPr sz="1200">
                        <a:solidFill>
                          <a:schemeClr val="lt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r>
              <a:tr h="495075">
                <a:tc rowSpan="2">
                  <a:txBody>
                    <a:bodyPr/>
                    <a:lstStyle/>
                    <a:p>
                      <a:pPr indent="0" lvl="0" marL="0" rtl="0" algn="l">
                        <a:spcBef>
                          <a:spcPts val="0"/>
                        </a:spcBef>
                        <a:spcAft>
                          <a:spcPts val="0"/>
                        </a:spcAft>
                        <a:buNone/>
                      </a:pPr>
                      <a:r>
                        <a:t/>
                      </a:r>
                      <a:endParaRPr sz="1200">
                        <a:solidFill>
                          <a:schemeClr val="dk2"/>
                        </a:solidFill>
                        <a:latin typeface="EB Garamond"/>
                        <a:ea typeface="EB Garamond"/>
                        <a:cs typeface="EB Garamond"/>
                        <a:sym typeface="EB Garamond"/>
                      </a:endParaRPr>
                    </a:p>
                    <a:p>
                      <a:pPr indent="0" lvl="0" marL="0" rtl="0" algn="l">
                        <a:spcBef>
                          <a:spcPts val="0"/>
                        </a:spcBef>
                        <a:spcAft>
                          <a:spcPts val="0"/>
                        </a:spcAft>
                        <a:buNone/>
                      </a:pPr>
                      <a:r>
                        <a:rPr lang="es" sz="1200">
                          <a:solidFill>
                            <a:schemeClr val="dk2"/>
                          </a:solidFill>
                          <a:latin typeface="EB Garamond"/>
                          <a:ea typeface="EB Garamond"/>
                          <a:cs typeface="EB Garamond"/>
                          <a:sym typeface="EB Garamond"/>
                        </a:rPr>
                        <a:t>Pobreza</a:t>
                      </a:r>
                      <a:endParaRPr sz="1200">
                        <a:solidFill>
                          <a:schemeClr val="dk2"/>
                        </a:solidFill>
                        <a:latin typeface="EB Garamond"/>
                        <a:ea typeface="EB Garamond"/>
                        <a:cs typeface="EB Garamond"/>
                        <a:sym typeface="EB Garamond"/>
                      </a:endParaRPr>
                    </a:p>
                  </a:txBody>
                  <a:tcPr marT="45725" marB="45725" marR="91450" marL="91450">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rowSpan="2">
                  <a:txBody>
                    <a:bodyPr/>
                    <a:lstStyle/>
                    <a:p>
                      <a:pPr indent="0" lvl="0" marL="0" rtl="0" algn="l">
                        <a:spcBef>
                          <a:spcPts val="0"/>
                        </a:spcBef>
                        <a:spcAft>
                          <a:spcPts val="0"/>
                        </a:spcAft>
                        <a:buNone/>
                      </a:pPr>
                      <a:r>
                        <a:t/>
                      </a:r>
                      <a:endParaRPr sz="1200">
                        <a:solidFill>
                          <a:schemeClr val="dk2"/>
                        </a:solidFill>
                        <a:latin typeface="EB Garamond"/>
                        <a:ea typeface="EB Garamond"/>
                        <a:cs typeface="EB Garamond"/>
                        <a:sym typeface="EB Garamond"/>
                      </a:endParaRPr>
                    </a:p>
                    <a:p>
                      <a:pPr indent="0" lvl="0" marL="0" rtl="0" algn="l">
                        <a:spcBef>
                          <a:spcPts val="0"/>
                        </a:spcBef>
                        <a:spcAft>
                          <a:spcPts val="0"/>
                        </a:spcAft>
                        <a:buNone/>
                      </a:pPr>
                      <a:r>
                        <a:rPr lang="es" sz="1200">
                          <a:solidFill>
                            <a:schemeClr val="dk2"/>
                          </a:solidFill>
                          <a:latin typeface="EB Garamond"/>
                          <a:ea typeface="EB Garamond"/>
                          <a:cs typeface="EB Garamond"/>
                          <a:sym typeface="EB Garamond"/>
                        </a:rPr>
                        <a:t>Ingreso</a:t>
                      </a:r>
                      <a:endParaRPr sz="1200">
                        <a:solidFill>
                          <a:schemeClr val="dk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SzPts val="1100"/>
                        <a:buNone/>
                      </a:pPr>
                      <a:r>
                        <a:rPr lang="es" sz="1200">
                          <a:solidFill>
                            <a:schemeClr val="dk2"/>
                          </a:solidFill>
                          <a:latin typeface="EB Garamond"/>
                          <a:ea typeface="EB Garamond"/>
                          <a:cs typeface="EB Garamond"/>
                          <a:sym typeface="EB Garamond"/>
                        </a:rPr>
                        <a:t>Pobre:</a:t>
                      </a:r>
                      <a:endParaRPr sz="1200">
                        <a:solidFill>
                          <a:schemeClr val="dk2"/>
                        </a:solidFill>
                        <a:latin typeface="EB Garamond"/>
                        <a:ea typeface="EB Garamond"/>
                        <a:cs typeface="EB Garamond"/>
                        <a:sym typeface="EB Garamond"/>
                      </a:endParaRPr>
                    </a:p>
                    <a:p>
                      <a:pPr indent="0" lvl="0" marL="0" rtl="0" algn="l">
                        <a:spcBef>
                          <a:spcPts val="0"/>
                        </a:spcBef>
                        <a:spcAft>
                          <a:spcPts val="0"/>
                        </a:spcAft>
                        <a:buSzPts val="1100"/>
                        <a:buNone/>
                      </a:pPr>
                      <a:r>
                        <a:rPr lang="es" sz="1200">
                          <a:solidFill>
                            <a:schemeClr val="dk2"/>
                          </a:solidFill>
                          <a:latin typeface="EB Garamond"/>
                          <a:ea typeface="EB Garamond"/>
                          <a:cs typeface="EB Garamond"/>
                          <a:sym typeface="EB Garamond"/>
                        </a:rPr>
                        <a:t>Ingreso mensual inferior a $471.348.- para hogar de 4 integrantes.</a:t>
                      </a:r>
                      <a:endParaRPr sz="1200">
                        <a:solidFill>
                          <a:schemeClr val="dk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r>
              <a:tr h="495075">
                <a:tc vMerge="1"/>
                <a:tc vMerge="1"/>
                <a:tc>
                  <a:txBody>
                    <a:bodyPr/>
                    <a:lstStyle/>
                    <a:p>
                      <a:pPr indent="0" lvl="0" marL="0" rtl="0" algn="l">
                        <a:spcBef>
                          <a:spcPts val="0"/>
                        </a:spcBef>
                        <a:spcAft>
                          <a:spcPts val="0"/>
                        </a:spcAft>
                        <a:buNone/>
                      </a:pPr>
                      <a:r>
                        <a:rPr lang="es" sz="1200">
                          <a:solidFill>
                            <a:schemeClr val="dk2"/>
                          </a:solidFill>
                          <a:latin typeface="EB Garamond"/>
                          <a:ea typeface="EB Garamond"/>
                          <a:cs typeface="EB Garamond"/>
                          <a:sym typeface="EB Garamond"/>
                        </a:rPr>
                        <a:t>Pobre extremo:</a:t>
                      </a:r>
                      <a:endParaRPr sz="1200">
                        <a:solidFill>
                          <a:schemeClr val="dk2"/>
                        </a:solidFill>
                        <a:latin typeface="EB Garamond"/>
                        <a:ea typeface="EB Garamond"/>
                        <a:cs typeface="EB Garamond"/>
                        <a:sym typeface="EB Garamond"/>
                      </a:endParaRPr>
                    </a:p>
                    <a:p>
                      <a:pPr indent="0" lvl="0" marL="0" rtl="0" algn="l">
                        <a:spcBef>
                          <a:spcPts val="0"/>
                        </a:spcBef>
                        <a:spcAft>
                          <a:spcPts val="0"/>
                        </a:spcAft>
                        <a:buNone/>
                      </a:pPr>
                      <a:r>
                        <a:rPr lang="es" sz="1200">
                          <a:solidFill>
                            <a:schemeClr val="dk2"/>
                          </a:solidFill>
                          <a:latin typeface="EB Garamond"/>
                          <a:ea typeface="EB Garamond"/>
                          <a:cs typeface="EB Garamond"/>
                          <a:sym typeface="EB Garamond"/>
                        </a:rPr>
                        <a:t>Ingreso mensual inferior a $314.232.- para hogar de 4 integrantes.</a:t>
                      </a:r>
                      <a:endParaRPr sz="1200">
                        <a:solidFill>
                          <a:schemeClr val="dk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r>
            </a:tbl>
          </a:graphicData>
        </a:graphic>
      </p:graphicFrame>
      <p:pic>
        <p:nvPicPr>
          <p:cNvPr descr="Diagrama&#10;&#10;Descripción generada automáticamente" id="129" name="Google Shape;129;p23"/>
          <p:cNvPicPr preferRelativeResize="0"/>
          <p:nvPr/>
        </p:nvPicPr>
        <p:blipFill rotWithShape="1">
          <a:blip r:embed="rId3">
            <a:alphaModFix/>
          </a:blip>
          <a:srcRect b="0" l="0" r="0" t="0"/>
          <a:stretch/>
        </p:blipFill>
        <p:spPr>
          <a:xfrm>
            <a:off x="4846775" y="2457652"/>
            <a:ext cx="3625676" cy="2370572"/>
          </a:xfrm>
          <a:prstGeom prst="rect">
            <a:avLst/>
          </a:prstGeom>
          <a:noFill/>
          <a:ln>
            <a:noFill/>
          </a:ln>
        </p:spPr>
      </p:pic>
      <p:sp>
        <p:nvSpPr>
          <p:cNvPr id="130" name="Google Shape;130;p23"/>
          <p:cNvSpPr/>
          <p:nvPr/>
        </p:nvSpPr>
        <p:spPr>
          <a:xfrm rot="5400000">
            <a:off x="3518100" y="3112875"/>
            <a:ext cx="667500" cy="1440300"/>
          </a:xfrm>
          <a:prstGeom prst="bentUpArrow">
            <a:avLst>
              <a:gd fmla="val 10854" name="adj1"/>
              <a:gd fmla="val 18419" name="adj2"/>
              <a:gd fmla="val 23861" name="adj3"/>
            </a:avLst>
          </a:prstGeom>
          <a:solidFill>
            <a:srgbClr val="A64D7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Proceso de operacionalización</a:t>
            </a:r>
            <a:endParaRPr b="1">
              <a:latin typeface="EB Garamond"/>
              <a:ea typeface="EB Garamond"/>
              <a:cs typeface="EB Garamond"/>
              <a:sym typeface="EB Garamond"/>
            </a:endParaRPr>
          </a:p>
        </p:txBody>
      </p:sp>
      <p:sp>
        <p:nvSpPr>
          <p:cNvPr id="136" name="Google Shape;136;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137" name="Google Shape;137;p24"/>
          <p:cNvSpPr txBox="1"/>
          <p:nvPr>
            <p:ph idx="1" type="body"/>
          </p:nvPr>
        </p:nvSpPr>
        <p:spPr>
          <a:xfrm>
            <a:off x="311700" y="1300025"/>
            <a:ext cx="8520600" cy="4638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None/>
            </a:pPr>
            <a:r>
              <a:rPr b="1" lang="es">
                <a:latin typeface="EB Garamond"/>
                <a:ea typeface="EB Garamond"/>
                <a:cs typeface="EB Garamond"/>
                <a:sym typeface="EB Garamond"/>
              </a:rPr>
              <a:t>Pobreza Multidimensional</a:t>
            </a:r>
            <a:endParaRPr b="1" sz="2200">
              <a:latin typeface="EB Garamond"/>
              <a:ea typeface="EB Garamond"/>
              <a:cs typeface="EB Garamond"/>
              <a:sym typeface="EB Garamond"/>
            </a:endParaRPr>
          </a:p>
        </p:txBody>
      </p:sp>
      <p:pic>
        <p:nvPicPr>
          <p:cNvPr descr="Diagrama&#10;&#10;Descripción generada automáticamente" id="138" name="Google Shape;138;p24"/>
          <p:cNvPicPr preferRelativeResize="0"/>
          <p:nvPr/>
        </p:nvPicPr>
        <p:blipFill rotWithShape="1">
          <a:blip r:embed="rId3">
            <a:alphaModFix/>
          </a:blip>
          <a:srcRect b="0" l="0" r="0" t="0"/>
          <a:stretch/>
        </p:blipFill>
        <p:spPr>
          <a:xfrm>
            <a:off x="311700" y="1763825"/>
            <a:ext cx="3474095" cy="2271474"/>
          </a:xfrm>
          <a:prstGeom prst="rect">
            <a:avLst/>
          </a:prstGeom>
          <a:noFill/>
          <a:ln>
            <a:noFill/>
          </a:ln>
        </p:spPr>
      </p:pic>
      <p:pic>
        <p:nvPicPr>
          <p:cNvPr descr="Diagrama&#10;&#10;Descripción generada automáticamente" id="139" name="Google Shape;139;p24"/>
          <p:cNvPicPr preferRelativeResize="0"/>
          <p:nvPr/>
        </p:nvPicPr>
        <p:blipFill rotWithShape="1">
          <a:blip r:embed="rId4">
            <a:alphaModFix/>
          </a:blip>
          <a:srcRect b="0" l="0" r="0" t="0"/>
          <a:stretch/>
        </p:blipFill>
        <p:spPr>
          <a:xfrm>
            <a:off x="5070225" y="1968850"/>
            <a:ext cx="3762063" cy="2157650"/>
          </a:xfrm>
          <a:prstGeom prst="rect">
            <a:avLst/>
          </a:prstGeom>
          <a:noFill/>
          <a:ln>
            <a:noFill/>
          </a:ln>
        </p:spPr>
      </p:pic>
      <p:sp>
        <p:nvSpPr>
          <p:cNvPr id="140" name="Google Shape;140;p24"/>
          <p:cNvSpPr/>
          <p:nvPr/>
        </p:nvSpPr>
        <p:spPr>
          <a:xfrm>
            <a:off x="4055263" y="3084700"/>
            <a:ext cx="616500" cy="189600"/>
          </a:xfrm>
          <a:prstGeom prst="stripedRightArrow">
            <a:avLst>
              <a:gd fmla="val 50000" name="adj1"/>
              <a:gd fmla="val 50000" name="adj2"/>
            </a:avLst>
          </a:prstGeom>
          <a:solidFill>
            <a:srgbClr val="A64D7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pic>
        <p:nvPicPr>
          <p:cNvPr descr="Gráfico, Gráfico de barras&#10;&#10;Descripción generada automáticamente" id="146" name="Google Shape;146;p25"/>
          <p:cNvPicPr preferRelativeResize="0"/>
          <p:nvPr/>
        </p:nvPicPr>
        <p:blipFill rotWithShape="1">
          <a:blip r:embed="rId3">
            <a:alphaModFix/>
          </a:blip>
          <a:srcRect b="0" l="0" r="0" t="0"/>
          <a:stretch/>
        </p:blipFill>
        <p:spPr>
          <a:xfrm>
            <a:off x="904150" y="569875"/>
            <a:ext cx="7335699" cy="4180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pic>
        <p:nvPicPr>
          <p:cNvPr descr="Gráfico, Gráfico de barras&#10;&#10;Descripción generada automáticamente" id="152" name="Google Shape;152;p26"/>
          <p:cNvPicPr preferRelativeResize="0"/>
          <p:nvPr/>
        </p:nvPicPr>
        <p:blipFill rotWithShape="1">
          <a:blip r:embed="rId3">
            <a:alphaModFix/>
          </a:blip>
          <a:srcRect b="0" l="0" r="0" t="0"/>
          <a:stretch/>
        </p:blipFill>
        <p:spPr>
          <a:xfrm>
            <a:off x="1637338" y="384000"/>
            <a:ext cx="5869324" cy="42792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pic>
        <p:nvPicPr>
          <p:cNvPr id="158" name="Google Shape;158;p27"/>
          <p:cNvPicPr preferRelativeResize="0"/>
          <p:nvPr/>
        </p:nvPicPr>
        <p:blipFill rotWithShape="1">
          <a:blip r:embed="rId3">
            <a:alphaModFix/>
          </a:blip>
          <a:srcRect b="0" l="0" r="0" t="0"/>
          <a:stretch/>
        </p:blipFill>
        <p:spPr>
          <a:xfrm>
            <a:off x="1634300" y="1284075"/>
            <a:ext cx="5441524" cy="1985925"/>
          </a:xfrm>
          <a:prstGeom prst="rect">
            <a:avLst/>
          </a:prstGeom>
          <a:noFill/>
          <a:ln>
            <a:noFill/>
          </a:ln>
        </p:spPr>
      </p:pic>
      <p:graphicFrame>
        <p:nvGraphicFramePr>
          <p:cNvPr id="159" name="Google Shape;159;p27"/>
          <p:cNvGraphicFramePr/>
          <p:nvPr/>
        </p:nvGraphicFramePr>
        <p:xfrm>
          <a:off x="785251" y="3386940"/>
          <a:ext cx="3000000" cy="3000000"/>
        </p:xfrm>
        <a:graphic>
          <a:graphicData uri="http://schemas.openxmlformats.org/drawingml/2006/table">
            <a:tbl>
              <a:tblPr bandRow="1" firstRow="1">
                <a:noFill/>
                <a:tableStyleId>{B42E53CB-5134-40D3-8408-369B32996D6A}</a:tableStyleId>
              </a:tblPr>
              <a:tblGrid>
                <a:gridCol w="1342075"/>
                <a:gridCol w="1525850"/>
                <a:gridCol w="1569925"/>
                <a:gridCol w="3135650"/>
              </a:tblGrid>
              <a:tr h="349850">
                <a:tc>
                  <a:txBody>
                    <a:bodyPr/>
                    <a:lstStyle/>
                    <a:p>
                      <a:pPr indent="0" lvl="0" marL="0" marR="0" rtl="0" algn="l">
                        <a:spcBef>
                          <a:spcPts val="0"/>
                        </a:spcBef>
                        <a:spcAft>
                          <a:spcPts val="0"/>
                        </a:spcAft>
                        <a:buNone/>
                      </a:pPr>
                      <a:r>
                        <a:rPr lang="es" u="none" cap="none" strike="noStrike">
                          <a:solidFill>
                            <a:schemeClr val="lt2"/>
                          </a:solidFill>
                          <a:latin typeface="EB Garamond"/>
                          <a:ea typeface="EB Garamond"/>
                          <a:cs typeface="EB Garamond"/>
                          <a:sym typeface="EB Garamond"/>
                        </a:rPr>
                        <a:t>Concepto</a:t>
                      </a:r>
                      <a:endParaRPr>
                        <a:solidFill>
                          <a:schemeClr val="lt2"/>
                        </a:solidFill>
                        <a:latin typeface="EB Garamond"/>
                        <a:ea typeface="EB Garamond"/>
                        <a:cs typeface="EB Garamond"/>
                        <a:sym typeface="EB Garamond"/>
                      </a:endParaRPr>
                    </a:p>
                  </a:txBody>
                  <a:tcPr marT="45725" marB="45725" marR="91450" marL="91450">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None/>
                      </a:pPr>
                      <a:r>
                        <a:rPr lang="es">
                          <a:solidFill>
                            <a:schemeClr val="lt2"/>
                          </a:solidFill>
                          <a:latin typeface="EB Garamond"/>
                          <a:ea typeface="EB Garamond"/>
                          <a:cs typeface="EB Garamond"/>
                          <a:sym typeface="EB Garamond"/>
                        </a:rPr>
                        <a:t>Dimensiones</a:t>
                      </a:r>
                      <a:endParaRPr>
                        <a:solidFill>
                          <a:schemeClr val="lt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None/>
                      </a:pPr>
                      <a:r>
                        <a:rPr lang="es">
                          <a:solidFill>
                            <a:schemeClr val="lt2"/>
                          </a:solidFill>
                          <a:latin typeface="EB Garamond"/>
                          <a:ea typeface="EB Garamond"/>
                          <a:cs typeface="EB Garamond"/>
                          <a:sym typeface="EB Garamond"/>
                        </a:rPr>
                        <a:t>Indicadores</a:t>
                      </a:r>
                      <a:endParaRPr>
                        <a:solidFill>
                          <a:schemeClr val="lt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None/>
                      </a:pPr>
                      <a:r>
                        <a:rPr lang="es">
                          <a:solidFill>
                            <a:schemeClr val="lt2"/>
                          </a:solidFill>
                          <a:latin typeface="EB Garamond"/>
                          <a:ea typeface="EB Garamond"/>
                          <a:cs typeface="EB Garamond"/>
                          <a:sym typeface="EB Garamond"/>
                        </a:rPr>
                        <a:t>Preguntas</a:t>
                      </a:r>
                      <a:endParaRPr>
                        <a:solidFill>
                          <a:schemeClr val="lt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r>
              <a:tr h="1041425">
                <a:tc>
                  <a:txBody>
                    <a:bodyPr/>
                    <a:lstStyle/>
                    <a:p>
                      <a:pPr indent="0" lvl="0" marL="0" marR="0" rtl="0" algn="l">
                        <a:spcBef>
                          <a:spcPts val="0"/>
                        </a:spcBef>
                        <a:spcAft>
                          <a:spcPts val="0"/>
                        </a:spcAft>
                        <a:buNone/>
                      </a:pPr>
                      <a:r>
                        <a:t/>
                      </a:r>
                      <a:endParaRPr b="1">
                        <a:solidFill>
                          <a:schemeClr val="dk2"/>
                        </a:solidFill>
                        <a:latin typeface="Caveat"/>
                        <a:ea typeface="Caveat"/>
                        <a:cs typeface="Caveat"/>
                        <a:sym typeface="Caveat"/>
                      </a:endParaRPr>
                    </a:p>
                    <a:p>
                      <a:pPr indent="0" lvl="0" marL="0" marR="0" rtl="0" algn="l">
                        <a:spcBef>
                          <a:spcPts val="0"/>
                        </a:spcBef>
                        <a:spcAft>
                          <a:spcPts val="0"/>
                        </a:spcAft>
                        <a:buNone/>
                      </a:pPr>
                      <a:r>
                        <a:rPr b="1" lang="es">
                          <a:solidFill>
                            <a:schemeClr val="dk2"/>
                          </a:solidFill>
                          <a:latin typeface="Caveat"/>
                          <a:ea typeface="Caveat"/>
                          <a:cs typeface="Caveat"/>
                          <a:sym typeface="Caveat"/>
                        </a:rPr>
                        <a:t>Calidad del Barrio</a:t>
                      </a:r>
                      <a:endParaRPr b="1">
                        <a:solidFill>
                          <a:schemeClr val="dk2"/>
                        </a:solidFill>
                        <a:latin typeface="Caveat"/>
                        <a:ea typeface="Caveat"/>
                        <a:cs typeface="Caveat"/>
                        <a:sym typeface="Caveat"/>
                      </a:endParaRPr>
                    </a:p>
                  </a:txBody>
                  <a:tcPr marT="45725" marB="45725" marR="91450" marL="91450">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b="1">
                        <a:solidFill>
                          <a:srgbClr val="000000"/>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b="1">
                        <a:solidFill>
                          <a:srgbClr val="000000"/>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b="1">
                        <a:solidFill>
                          <a:srgbClr val="000000"/>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r>
            </a:tbl>
          </a:graphicData>
        </a:graphic>
      </p:graphicFrame>
      <p:sp>
        <p:nvSpPr>
          <p:cNvPr id="160" name="Google Shape;160;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Ejercicio de operacionalización</a:t>
            </a:r>
            <a:endParaRPr b="1">
              <a:latin typeface="EB Garamond"/>
              <a:ea typeface="EB Garamond"/>
              <a:cs typeface="EB Garamond"/>
              <a:sym typeface="EB 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4D79"/>
        </a:solidFill>
      </p:bgPr>
    </p:bg>
    <p:spTree>
      <p:nvGrpSpPr>
        <p:cNvPr id="164" name="Shape 164"/>
        <p:cNvGrpSpPr/>
        <p:nvPr/>
      </p:nvGrpSpPr>
      <p:grpSpPr>
        <a:xfrm>
          <a:off x="0" y="0"/>
          <a:ext cx="0" cy="0"/>
          <a:chOff x="0" y="0"/>
          <a:chExt cx="0" cy="0"/>
        </a:xfrm>
      </p:grpSpPr>
      <p:sp>
        <p:nvSpPr>
          <p:cNvPr id="165" name="Google Shape;165;p28"/>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457200" rtl="0" algn="ctr">
              <a:spcBef>
                <a:spcPts val="0"/>
              </a:spcBef>
              <a:spcAft>
                <a:spcPts val="0"/>
              </a:spcAft>
              <a:buNone/>
            </a:pPr>
            <a:r>
              <a:rPr lang="es">
                <a:solidFill>
                  <a:schemeClr val="lt2"/>
                </a:solidFill>
                <a:latin typeface="EB Garamond"/>
                <a:ea typeface="EB Garamond"/>
                <a:cs typeface="EB Garamond"/>
                <a:sym typeface="EB Garamond"/>
              </a:rPr>
              <a:t>I.4. Conceptualización de variables e indicadores y operacionalización</a:t>
            </a:r>
            <a:endParaRPr>
              <a:solidFill>
                <a:schemeClr val="lt2"/>
              </a:solidFill>
              <a:latin typeface="EB Garamond"/>
              <a:ea typeface="EB Garamond"/>
              <a:cs typeface="EB Garamond"/>
              <a:sym typeface="EB Garamond"/>
            </a:endParaRPr>
          </a:p>
          <a:p>
            <a:pPr indent="0" lvl="0" marL="457200" rtl="0" algn="ctr">
              <a:spcBef>
                <a:spcPts val="0"/>
              </a:spcBef>
              <a:spcAft>
                <a:spcPts val="0"/>
              </a:spcAft>
              <a:buNone/>
            </a:pPr>
            <a:r>
              <a:t/>
            </a:r>
            <a:endParaRPr>
              <a:solidFill>
                <a:schemeClr val="lt2"/>
              </a:solidFill>
              <a:latin typeface="EB Garamond"/>
              <a:ea typeface="EB Garamond"/>
              <a:cs typeface="EB Garamond"/>
              <a:sym typeface="EB Garamond"/>
            </a:endParaRPr>
          </a:p>
          <a:p>
            <a:pPr indent="0" lvl="0" marL="457200" rtl="0" algn="ctr">
              <a:spcBef>
                <a:spcPts val="0"/>
              </a:spcBef>
              <a:spcAft>
                <a:spcPts val="0"/>
              </a:spcAft>
              <a:buNone/>
            </a:pPr>
            <a:r>
              <a:rPr lang="es" sz="3266">
                <a:solidFill>
                  <a:schemeClr val="lt2"/>
                </a:solidFill>
                <a:latin typeface="EB Garamond"/>
                <a:ea typeface="EB Garamond"/>
                <a:cs typeface="EB Garamond"/>
                <a:sym typeface="EB Garamond"/>
              </a:rPr>
              <a:t>I.4.2.. Identificación de variables, atributos y casos</a:t>
            </a:r>
            <a:endParaRPr sz="3266">
              <a:solidFill>
                <a:schemeClr val="lt2"/>
              </a:solidFill>
              <a:latin typeface="EB Garamond"/>
              <a:ea typeface="EB Garamond"/>
              <a:cs typeface="EB Garamond"/>
              <a:sym typeface="EB Garamond"/>
            </a:endParaRPr>
          </a:p>
        </p:txBody>
      </p:sp>
      <p:sp>
        <p:nvSpPr>
          <p:cNvPr id="166" name="Google Shape;166;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¿Qué es una variable y qué es un atributo de una variable?</a:t>
            </a:r>
            <a:endParaRPr b="1">
              <a:latin typeface="EB Garamond"/>
              <a:ea typeface="EB Garamond"/>
              <a:cs typeface="EB Garamond"/>
              <a:sym typeface="EB Garamond"/>
            </a:endParaRPr>
          </a:p>
        </p:txBody>
      </p:sp>
      <p:sp>
        <p:nvSpPr>
          <p:cNvPr id="172" name="Google Shape;172;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¿Qué es una variable y qué es un atributo de una variable?</a:t>
            </a:r>
            <a:endParaRPr b="1">
              <a:latin typeface="EB Garamond"/>
              <a:ea typeface="EB Garamond"/>
              <a:cs typeface="EB Garamond"/>
              <a:sym typeface="EB Garamond"/>
            </a:endParaRPr>
          </a:p>
        </p:txBody>
      </p:sp>
      <p:sp>
        <p:nvSpPr>
          <p:cNvPr id="178" name="Google Shape;178;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179" name="Google Shape;179;p3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latin typeface="EB Garamond"/>
              <a:ea typeface="EB Garamond"/>
              <a:cs typeface="EB Garamond"/>
              <a:sym typeface="EB Garamond"/>
            </a:endParaRPr>
          </a:p>
          <a:p>
            <a:pPr indent="-317500" lvl="0" marL="457200" rtl="0" algn="l">
              <a:spcBef>
                <a:spcPts val="1200"/>
              </a:spcBef>
              <a:spcAft>
                <a:spcPts val="0"/>
              </a:spcAft>
              <a:buSzPts val="1400"/>
              <a:buFont typeface="EB Garamond"/>
              <a:buAutoNum type="arabicPeriod"/>
            </a:pPr>
            <a:r>
              <a:rPr lang="es">
                <a:latin typeface="EB Garamond"/>
                <a:ea typeface="EB Garamond"/>
                <a:cs typeface="EB Garamond"/>
                <a:sym typeface="EB Garamond"/>
              </a:rPr>
              <a:t>Género</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AutoNum type="arabicPeriod"/>
            </a:pPr>
            <a:r>
              <a:rPr lang="es">
                <a:latin typeface="EB Garamond"/>
                <a:ea typeface="EB Garamond"/>
                <a:cs typeface="EB Garamond"/>
                <a:sym typeface="EB Garamond"/>
              </a:rPr>
              <a:t>Estudiante</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AutoNum type="arabicPeriod"/>
            </a:pPr>
            <a:r>
              <a:rPr lang="es">
                <a:latin typeface="EB Garamond"/>
                <a:ea typeface="EB Garamond"/>
                <a:cs typeface="EB Garamond"/>
                <a:sym typeface="EB Garamond"/>
              </a:rPr>
              <a:t>Edad</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AutoNum type="arabicPeriod"/>
            </a:pPr>
            <a:r>
              <a:rPr lang="es">
                <a:latin typeface="EB Garamond"/>
                <a:ea typeface="EB Garamond"/>
                <a:cs typeface="EB Garamond"/>
                <a:sym typeface="EB Garamond"/>
              </a:rPr>
              <a:t>Soltero</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AutoNum type="arabicPeriod"/>
            </a:pPr>
            <a:r>
              <a:rPr lang="es">
                <a:latin typeface="EB Garamond"/>
                <a:ea typeface="EB Garamond"/>
                <a:cs typeface="EB Garamond"/>
                <a:sym typeface="EB Garamond"/>
              </a:rPr>
              <a:t>Pobre</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AutoNum type="arabicPeriod"/>
            </a:pPr>
            <a:r>
              <a:rPr lang="es">
                <a:latin typeface="EB Garamond"/>
                <a:ea typeface="EB Garamond"/>
                <a:cs typeface="EB Garamond"/>
                <a:sym typeface="EB Garamond"/>
              </a:rPr>
              <a:t>Situación de pobreza por ingreso</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AutoNum type="arabicPeriod"/>
            </a:pPr>
            <a:r>
              <a:rPr lang="es">
                <a:latin typeface="EB Garamond"/>
                <a:ea typeface="EB Garamond"/>
                <a:cs typeface="EB Garamond"/>
                <a:sym typeface="EB Garamond"/>
              </a:rPr>
              <a:t>18 a 35 años</a:t>
            </a:r>
            <a:endParaRPr>
              <a:latin typeface="EB Garamond"/>
              <a:ea typeface="EB Garamond"/>
              <a:cs typeface="EB Garamond"/>
              <a:sym typeface="EB Garamond"/>
            </a:endParaRPr>
          </a:p>
          <a:p>
            <a:pPr indent="-317500" lvl="0" marL="457200" rtl="0" algn="l">
              <a:spcBef>
                <a:spcPts val="0"/>
              </a:spcBef>
              <a:spcAft>
                <a:spcPts val="0"/>
              </a:spcAft>
              <a:buSzPts val="1400"/>
              <a:buFont typeface="EB Garamond"/>
              <a:buAutoNum type="arabicPeriod"/>
            </a:pPr>
            <a:r>
              <a:rPr lang="es">
                <a:latin typeface="EB Garamond"/>
                <a:ea typeface="EB Garamond"/>
                <a:cs typeface="EB Garamond"/>
                <a:sym typeface="EB Garamond"/>
              </a:rPr>
              <a:t>Estado Civil</a:t>
            </a:r>
            <a:endParaRPr>
              <a:latin typeface="EB Garamond"/>
              <a:ea typeface="EB Garamond"/>
              <a:cs typeface="EB Garamond"/>
              <a:sym typeface="EB Garamond"/>
            </a:endParaRPr>
          </a:p>
        </p:txBody>
      </p:sp>
      <p:sp>
        <p:nvSpPr>
          <p:cNvPr id="180" name="Google Shape;180;p3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a:latin typeface="EB Garamond"/>
              <a:ea typeface="EB Garamond"/>
              <a:cs typeface="EB Garamond"/>
              <a:sym typeface="EB Garamond"/>
            </a:endParaRPr>
          </a:p>
          <a:p>
            <a:pPr indent="0" lvl="0" marL="0" rtl="0" algn="l">
              <a:spcBef>
                <a:spcPts val="1200"/>
              </a:spcBef>
              <a:spcAft>
                <a:spcPts val="0"/>
              </a:spcAft>
              <a:buNone/>
            </a:pPr>
            <a:r>
              <a:rPr b="1" lang="es">
                <a:latin typeface="EB Garamond"/>
                <a:ea typeface="EB Garamond"/>
                <a:cs typeface="EB Garamond"/>
                <a:sym typeface="EB Garamond"/>
              </a:rPr>
              <a:t>Variable</a:t>
            </a:r>
            <a:endParaRPr b="1">
              <a:latin typeface="EB Garamond"/>
              <a:ea typeface="EB Garamond"/>
              <a:cs typeface="EB Garamond"/>
              <a:sym typeface="EB Garamond"/>
            </a:endParaRPr>
          </a:p>
          <a:p>
            <a:pPr indent="0" lvl="0" marL="0" rtl="0" algn="l">
              <a:spcBef>
                <a:spcPts val="1200"/>
              </a:spcBef>
              <a:spcAft>
                <a:spcPts val="0"/>
              </a:spcAft>
              <a:buNone/>
            </a:pPr>
            <a:r>
              <a:t/>
            </a:r>
            <a:endParaRPr>
              <a:latin typeface="EB Garamond"/>
              <a:ea typeface="EB Garamond"/>
              <a:cs typeface="EB Garamond"/>
              <a:sym typeface="EB Garamond"/>
            </a:endParaRPr>
          </a:p>
          <a:p>
            <a:pPr indent="0" lvl="0" marL="0" rtl="0" algn="l">
              <a:spcBef>
                <a:spcPts val="1200"/>
              </a:spcBef>
              <a:spcAft>
                <a:spcPts val="0"/>
              </a:spcAft>
              <a:buNone/>
            </a:pPr>
            <a:r>
              <a:t/>
            </a:r>
            <a:endParaRPr>
              <a:latin typeface="EB Garamond"/>
              <a:ea typeface="EB Garamond"/>
              <a:cs typeface="EB Garamond"/>
              <a:sym typeface="EB Garamond"/>
            </a:endParaRPr>
          </a:p>
          <a:p>
            <a:pPr indent="0" lvl="0" marL="0" rtl="0" algn="l">
              <a:spcBef>
                <a:spcPts val="1200"/>
              </a:spcBef>
              <a:spcAft>
                <a:spcPts val="1200"/>
              </a:spcAft>
              <a:buNone/>
            </a:pPr>
            <a:r>
              <a:rPr b="1" lang="es">
                <a:latin typeface="EB Garamond"/>
                <a:ea typeface="EB Garamond"/>
                <a:cs typeface="EB Garamond"/>
                <a:sym typeface="EB Garamond"/>
              </a:rPr>
              <a:t>Atributo</a:t>
            </a:r>
            <a:endParaRPr b="1">
              <a:latin typeface="EB Garamond"/>
              <a:ea typeface="EB Garamond"/>
              <a:cs typeface="EB Garamond"/>
              <a:sym typeface="EB Garamon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¿Qué es una variable y qué es un atributo de una variable?</a:t>
            </a:r>
            <a:endParaRPr b="1">
              <a:latin typeface="EB Garamond"/>
              <a:ea typeface="EB Garamond"/>
              <a:cs typeface="EB Garamond"/>
              <a:sym typeface="EB Garamond"/>
            </a:endParaRPr>
          </a:p>
        </p:txBody>
      </p:sp>
      <p:sp>
        <p:nvSpPr>
          <p:cNvPr id="186" name="Google Shape;186;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graphicFrame>
        <p:nvGraphicFramePr>
          <p:cNvPr id="187" name="Google Shape;187;p31"/>
          <p:cNvGraphicFramePr/>
          <p:nvPr/>
        </p:nvGraphicFramePr>
        <p:xfrm>
          <a:off x="628650" y="1367675"/>
          <a:ext cx="3000000" cy="3000000"/>
        </p:xfrm>
        <a:graphic>
          <a:graphicData uri="http://schemas.openxmlformats.org/drawingml/2006/table">
            <a:tbl>
              <a:tblPr bandRow="1" firstRow="1">
                <a:noFill/>
                <a:tableStyleId>{30F61F83-A29C-4BEE-98BF-139BE133F1B2}</a:tableStyleId>
              </a:tblPr>
              <a:tblGrid>
                <a:gridCol w="3221125"/>
                <a:gridCol w="4665575"/>
              </a:tblGrid>
              <a:tr h="323375">
                <a:tc>
                  <a:txBody>
                    <a:bodyPr/>
                    <a:lstStyle/>
                    <a:p>
                      <a:pPr indent="0" lvl="0" marL="0" marR="0" rtl="0" algn="l">
                        <a:spcBef>
                          <a:spcPts val="0"/>
                        </a:spcBef>
                        <a:spcAft>
                          <a:spcPts val="0"/>
                        </a:spcAft>
                        <a:buNone/>
                      </a:pPr>
                      <a:r>
                        <a:rPr lang="es" sz="1600" u="none" cap="none" strike="noStrike">
                          <a:latin typeface="EB Garamond"/>
                          <a:ea typeface="EB Garamond"/>
                          <a:cs typeface="EB Garamond"/>
                          <a:sym typeface="EB Garamond"/>
                        </a:rPr>
                        <a:t>Variable</a:t>
                      </a:r>
                      <a:endParaRPr>
                        <a:latin typeface="EB Garamond"/>
                        <a:ea typeface="EB Garamond"/>
                        <a:cs typeface="EB Garamond"/>
                        <a:sym typeface="EB Garamond"/>
                      </a:endParaRPr>
                    </a:p>
                  </a:txBody>
                  <a:tcPr marT="45725" marB="45725" marR="91450" marL="91450">
                    <a:solidFill>
                      <a:schemeClr val="accent5"/>
                    </a:solidFill>
                  </a:tcPr>
                </a:tc>
                <a:tc>
                  <a:txBody>
                    <a:bodyPr/>
                    <a:lstStyle/>
                    <a:p>
                      <a:pPr indent="0" lvl="0" marL="0" marR="0" rtl="0" algn="l">
                        <a:spcBef>
                          <a:spcPts val="0"/>
                        </a:spcBef>
                        <a:spcAft>
                          <a:spcPts val="0"/>
                        </a:spcAft>
                        <a:buNone/>
                      </a:pPr>
                      <a:r>
                        <a:rPr lang="es" sz="1600">
                          <a:latin typeface="EB Garamond"/>
                          <a:ea typeface="EB Garamond"/>
                          <a:cs typeface="EB Garamond"/>
                          <a:sym typeface="EB Garamond"/>
                        </a:rPr>
                        <a:t>Atributo</a:t>
                      </a:r>
                      <a:endParaRPr>
                        <a:latin typeface="EB Garamond"/>
                        <a:ea typeface="EB Garamond"/>
                        <a:cs typeface="EB Garamond"/>
                        <a:sym typeface="EB Garamond"/>
                      </a:endParaRPr>
                    </a:p>
                  </a:txBody>
                  <a:tcPr marT="45725" marB="45725" marR="91450" marL="91450">
                    <a:solidFill>
                      <a:schemeClr val="accent5"/>
                    </a:solidFill>
                  </a:tcPr>
                </a:tc>
              </a:tr>
              <a:tr h="305775">
                <a:tc>
                  <a:txBody>
                    <a:bodyPr/>
                    <a:lstStyle/>
                    <a:p>
                      <a:pPr indent="0" lvl="0" marL="0" marR="0" rtl="0" algn="l">
                        <a:spcBef>
                          <a:spcPts val="0"/>
                        </a:spcBef>
                        <a:spcAft>
                          <a:spcPts val="0"/>
                        </a:spcAft>
                        <a:buNone/>
                      </a:pPr>
                      <a:r>
                        <a:rPr lang="es" sz="1600">
                          <a:solidFill>
                            <a:schemeClr val="dk2"/>
                          </a:solidFill>
                          <a:latin typeface="EB Garamond"/>
                          <a:ea typeface="EB Garamond"/>
                          <a:cs typeface="EB Garamond"/>
                          <a:sym typeface="EB Garamond"/>
                        </a:rPr>
                        <a:t>Género</a:t>
                      </a:r>
                      <a:endParaRPr>
                        <a:solidFill>
                          <a:schemeClr val="dk2"/>
                        </a:solidFill>
                        <a:latin typeface="EB Garamond"/>
                        <a:ea typeface="EB Garamond"/>
                        <a:cs typeface="EB Garamond"/>
                        <a:sym typeface="EB Garamond"/>
                      </a:endParaRPr>
                    </a:p>
                  </a:txBody>
                  <a:tcPr marT="45725" marB="45725" marR="91450" marL="91450">
                    <a:solidFill>
                      <a:srgbClr val="AAD5D4"/>
                    </a:solidFill>
                  </a:tcPr>
                </a:tc>
                <a:tc>
                  <a:txBody>
                    <a:bodyPr/>
                    <a:lstStyle/>
                    <a:p>
                      <a:pPr indent="0" lvl="0" marL="0" marR="0" rtl="0" algn="l">
                        <a:spcBef>
                          <a:spcPts val="0"/>
                        </a:spcBef>
                        <a:spcAft>
                          <a:spcPts val="0"/>
                        </a:spcAft>
                        <a:buNone/>
                      </a:pPr>
                      <a:r>
                        <a:rPr lang="es" sz="1600">
                          <a:solidFill>
                            <a:schemeClr val="dk2"/>
                          </a:solidFill>
                          <a:latin typeface="EB Garamond"/>
                          <a:ea typeface="EB Garamond"/>
                          <a:cs typeface="EB Garamond"/>
                          <a:sym typeface="EB Garamond"/>
                        </a:rPr>
                        <a:t>Femenino, Masculino, Otro.</a:t>
                      </a:r>
                      <a:endParaRPr>
                        <a:solidFill>
                          <a:schemeClr val="dk2"/>
                        </a:solidFill>
                        <a:latin typeface="EB Garamond"/>
                        <a:ea typeface="EB Garamond"/>
                        <a:cs typeface="EB Garamond"/>
                        <a:sym typeface="EB Garamond"/>
                      </a:endParaRPr>
                    </a:p>
                  </a:txBody>
                  <a:tcPr marT="45725" marB="45725" marR="91450" marL="91450">
                    <a:solidFill>
                      <a:srgbClr val="AAD5D4"/>
                    </a:solidFill>
                  </a:tcPr>
                </a:tc>
              </a:tr>
              <a:tr h="272375">
                <a:tc>
                  <a:txBody>
                    <a:bodyPr/>
                    <a:lstStyle/>
                    <a:p>
                      <a:pPr indent="0" lvl="0" marL="0" marR="0" rtl="0" algn="l">
                        <a:spcBef>
                          <a:spcPts val="0"/>
                        </a:spcBef>
                        <a:spcAft>
                          <a:spcPts val="0"/>
                        </a:spcAft>
                        <a:buNone/>
                      </a:pPr>
                      <a:r>
                        <a:rPr lang="es" sz="1600">
                          <a:solidFill>
                            <a:schemeClr val="dk2"/>
                          </a:solidFill>
                          <a:latin typeface="EB Garamond"/>
                          <a:ea typeface="EB Garamond"/>
                          <a:cs typeface="EB Garamond"/>
                          <a:sym typeface="EB Garamond"/>
                        </a:rPr>
                        <a:t>Estado Civil</a:t>
                      </a:r>
                      <a:endParaRPr>
                        <a:solidFill>
                          <a:schemeClr val="dk2"/>
                        </a:solidFill>
                        <a:latin typeface="EB Garamond"/>
                        <a:ea typeface="EB Garamond"/>
                        <a:cs typeface="EB Garamond"/>
                        <a:sym typeface="EB Garamond"/>
                      </a:endParaRPr>
                    </a:p>
                  </a:txBody>
                  <a:tcPr marT="45725" marB="45725" marR="91450" marL="91450">
                    <a:solidFill>
                      <a:srgbClr val="E8EBF5"/>
                    </a:solidFill>
                  </a:tcPr>
                </a:tc>
                <a:tc>
                  <a:txBody>
                    <a:bodyPr/>
                    <a:lstStyle/>
                    <a:p>
                      <a:pPr indent="0" lvl="0" marL="0" marR="0" rtl="0" algn="l">
                        <a:spcBef>
                          <a:spcPts val="0"/>
                        </a:spcBef>
                        <a:spcAft>
                          <a:spcPts val="0"/>
                        </a:spcAft>
                        <a:buNone/>
                      </a:pPr>
                      <a:r>
                        <a:rPr lang="es" sz="1600">
                          <a:solidFill>
                            <a:schemeClr val="dk2"/>
                          </a:solidFill>
                          <a:latin typeface="EB Garamond"/>
                          <a:ea typeface="EB Garamond"/>
                          <a:cs typeface="EB Garamond"/>
                          <a:sym typeface="EB Garamond"/>
                        </a:rPr>
                        <a:t>Casado, Soltero, AUC, Divorciado, etc.</a:t>
                      </a:r>
                      <a:endParaRPr>
                        <a:solidFill>
                          <a:schemeClr val="dk2"/>
                        </a:solidFill>
                        <a:latin typeface="EB Garamond"/>
                        <a:ea typeface="EB Garamond"/>
                        <a:cs typeface="EB Garamond"/>
                        <a:sym typeface="EB Garamond"/>
                      </a:endParaRPr>
                    </a:p>
                  </a:txBody>
                  <a:tcPr marT="45725" marB="45725" marR="91450" marL="91450">
                    <a:solidFill>
                      <a:srgbClr val="E8EBF5"/>
                    </a:solidFill>
                  </a:tcPr>
                </a:tc>
              </a:tr>
              <a:tr h="270525">
                <a:tc>
                  <a:txBody>
                    <a:bodyPr/>
                    <a:lstStyle/>
                    <a:p>
                      <a:pPr indent="0" lvl="0" marL="0" marR="0" rtl="0" algn="l">
                        <a:spcBef>
                          <a:spcPts val="0"/>
                        </a:spcBef>
                        <a:spcAft>
                          <a:spcPts val="0"/>
                        </a:spcAft>
                        <a:buNone/>
                      </a:pPr>
                      <a:r>
                        <a:rPr lang="es" sz="1600">
                          <a:solidFill>
                            <a:schemeClr val="dk2"/>
                          </a:solidFill>
                          <a:latin typeface="EB Garamond"/>
                          <a:ea typeface="EB Garamond"/>
                          <a:cs typeface="EB Garamond"/>
                          <a:sym typeface="EB Garamond"/>
                        </a:rPr>
                        <a:t>Ocupación</a:t>
                      </a:r>
                      <a:endParaRPr>
                        <a:solidFill>
                          <a:schemeClr val="dk2"/>
                        </a:solidFill>
                        <a:latin typeface="EB Garamond"/>
                        <a:ea typeface="EB Garamond"/>
                        <a:cs typeface="EB Garamond"/>
                        <a:sym typeface="EB Garamond"/>
                      </a:endParaRPr>
                    </a:p>
                  </a:txBody>
                  <a:tcPr marT="45725" marB="45725" marR="91450" marL="91450">
                    <a:solidFill>
                      <a:srgbClr val="AAD5D4"/>
                    </a:solidFill>
                  </a:tcPr>
                </a:tc>
                <a:tc>
                  <a:txBody>
                    <a:bodyPr/>
                    <a:lstStyle/>
                    <a:p>
                      <a:pPr indent="0" lvl="0" marL="0" marR="0" rtl="0" algn="l">
                        <a:spcBef>
                          <a:spcPts val="0"/>
                        </a:spcBef>
                        <a:spcAft>
                          <a:spcPts val="0"/>
                        </a:spcAft>
                        <a:buNone/>
                      </a:pPr>
                      <a:r>
                        <a:rPr lang="es" sz="1600">
                          <a:solidFill>
                            <a:schemeClr val="dk2"/>
                          </a:solidFill>
                          <a:latin typeface="EB Garamond"/>
                          <a:ea typeface="EB Garamond"/>
                          <a:cs typeface="EB Garamond"/>
                          <a:sym typeface="EB Garamond"/>
                        </a:rPr>
                        <a:t>Empleado, Independiente, Desempleado, Estudiante, etc.</a:t>
                      </a:r>
                      <a:endParaRPr>
                        <a:solidFill>
                          <a:schemeClr val="dk2"/>
                        </a:solidFill>
                        <a:latin typeface="EB Garamond"/>
                        <a:ea typeface="EB Garamond"/>
                        <a:cs typeface="EB Garamond"/>
                        <a:sym typeface="EB Garamond"/>
                      </a:endParaRPr>
                    </a:p>
                  </a:txBody>
                  <a:tcPr marT="45725" marB="45725" marR="91450" marL="91450">
                    <a:solidFill>
                      <a:srgbClr val="AAD5D4"/>
                    </a:solidFill>
                  </a:tcPr>
                </a:tc>
              </a:tr>
              <a:tr h="235300">
                <a:tc>
                  <a:txBody>
                    <a:bodyPr/>
                    <a:lstStyle/>
                    <a:p>
                      <a:pPr indent="0" lvl="0" marL="0" marR="0" rtl="0" algn="l">
                        <a:spcBef>
                          <a:spcPts val="0"/>
                        </a:spcBef>
                        <a:spcAft>
                          <a:spcPts val="0"/>
                        </a:spcAft>
                        <a:buNone/>
                      </a:pPr>
                      <a:r>
                        <a:rPr lang="es" sz="1600">
                          <a:solidFill>
                            <a:schemeClr val="dk2"/>
                          </a:solidFill>
                          <a:latin typeface="EB Garamond"/>
                          <a:ea typeface="EB Garamond"/>
                          <a:cs typeface="EB Garamond"/>
                          <a:sym typeface="EB Garamond"/>
                        </a:rPr>
                        <a:t>Edad</a:t>
                      </a:r>
                      <a:endParaRPr>
                        <a:solidFill>
                          <a:schemeClr val="dk2"/>
                        </a:solidFill>
                        <a:latin typeface="EB Garamond"/>
                        <a:ea typeface="EB Garamond"/>
                        <a:cs typeface="EB Garamond"/>
                        <a:sym typeface="EB Garamond"/>
                      </a:endParaRPr>
                    </a:p>
                  </a:txBody>
                  <a:tcPr marT="45725" marB="45725" marR="91450" marL="91450">
                    <a:solidFill>
                      <a:srgbClr val="E8EBF5"/>
                    </a:solidFill>
                  </a:tcPr>
                </a:tc>
                <a:tc>
                  <a:txBody>
                    <a:bodyPr/>
                    <a:lstStyle/>
                    <a:p>
                      <a:pPr indent="0" lvl="0" marL="0" marR="0" rtl="0" algn="l">
                        <a:spcBef>
                          <a:spcPts val="0"/>
                        </a:spcBef>
                        <a:spcAft>
                          <a:spcPts val="0"/>
                        </a:spcAft>
                        <a:buNone/>
                      </a:pPr>
                      <a:r>
                        <a:rPr lang="es" sz="1600">
                          <a:solidFill>
                            <a:schemeClr val="dk2"/>
                          </a:solidFill>
                          <a:latin typeface="EB Garamond"/>
                          <a:ea typeface="EB Garamond"/>
                          <a:cs typeface="EB Garamond"/>
                          <a:sym typeface="EB Garamond"/>
                        </a:rPr>
                        <a:t>Menor de 18, entre 19 y 35 años, mayor de 35 años.</a:t>
                      </a:r>
                      <a:endParaRPr>
                        <a:solidFill>
                          <a:schemeClr val="dk2"/>
                        </a:solidFill>
                        <a:latin typeface="EB Garamond"/>
                        <a:ea typeface="EB Garamond"/>
                        <a:cs typeface="EB Garamond"/>
                        <a:sym typeface="EB Garamond"/>
                      </a:endParaRPr>
                    </a:p>
                  </a:txBody>
                  <a:tcPr marT="45725" marB="45725" marR="91450" marL="91450">
                    <a:solidFill>
                      <a:srgbClr val="E8EBF5"/>
                    </a:solidFill>
                  </a:tcPr>
                </a:tc>
              </a:tr>
              <a:tr h="244125">
                <a:tc>
                  <a:txBody>
                    <a:bodyPr/>
                    <a:lstStyle/>
                    <a:p>
                      <a:pPr indent="0" lvl="0" marL="0" marR="0" rtl="0" algn="l">
                        <a:spcBef>
                          <a:spcPts val="0"/>
                        </a:spcBef>
                        <a:spcAft>
                          <a:spcPts val="0"/>
                        </a:spcAft>
                        <a:buNone/>
                      </a:pPr>
                      <a:r>
                        <a:rPr lang="es" sz="1600">
                          <a:solidFill>
                            <a:schemeClr val="dk2"/>
                          </a:solidFill>
                          <a:latin typeface="EB Garamond"/>
                          <a:ea typeface="EB Garamond"/>
                          <a:cs typeface="EB Garamond"/>
                          <a:sym typeface="EB Garamond"/>
                        </a:rPr>
                        <a:t>Situación de pobreza de ingresos</a:t>
                      </a:r>
                      <a:endParaRPr>
                        <a:solidFill>
                          <a:schemeClr val="dk2"/>
                        </a:solidFill>
                        <a:latin typeface="EB Garamond"/>
                        <a:ea typeface="EB Garamond"/>
                        <a:cs typeface="EB Garamond"/>
                        <a:sym typeface="EB Garamond"/>
                      </a:endParaRPr>
                    </a:p>
                  </a:txBody>
                  <a:tcPr marT="45725" marB="45725" marR="91450" marL="91450">
                    <a:solidFill>
                      <a:srgbClr val="AAD5D4"/>
                    </a:solidFill>
                  </a:tcPr>
                </a:tc>
                <a:tc>
                  <a:txBody>
                    <a:bodyPr/>
                    <a:lstStyle/>
                    <a:p>
                      <a:pPr indent="0" lvl="0" marL="0" marR="0" rtl="0" algn="l">
                        <a:spcBef>
                          <a:spcPts val="0"/>
                        </a:spcBef>
                        <a:spcAft>
                          <a:spcPts val="0"/>
                        </a:spcAft>
                        <a:buNone/>
                      </a:pPr>
                      <a:r>
                        <a:rPr lang="es" sz="1600">
                          <a:solidFill>
                            <a:schemeClr val="dk2"/>
                          </a:solidFill>
                          <a:latin typeface="EB Garamond"/>
                          <a:ea typeface="EB Garamond"/>
                          <a:cs typeface="EB Garamond"/>
                          <a:sym typeface="EB Garamond"/>
                        </a:rPr>
                        <a:t>Pobre, Pobre extremo, No pobre.</a:t>
                      </a:r>
                      <a:endParaRPr>
                        <a:solidFill>
                          <a:schemeClr val="dk2"/>
                        </a:solidFill>
                        <a:latin typeface="EB Garamond"/>
                        <a:ea typeface="EB Garamond"/>
                        <a:cs typeface="EB Garamond"/>
                        <a:sym typeface="EB Garamond"/>
                      </a:endParaRPr>
                    </a:p>
                  </a:txBody>
                  <a:tcPr marT="45725" marB="45725" marR="91450" marL="91450">
                    <a:solidFill>
                      <a:srgbClr val="AAD5D4"/>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1090500"/>
            <a:ext cx="8520600" cy="25719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s">
                <a:latin typeface="EB Garamond"/>
                <a:ea typeface="EB Garamond"/>
                <a:cs typeface="EB Garamond"/>
                <a:sym typeface="EB Garamond"/>
              </a:rPr>
              <a:t>Profesora: Daniela Olivares Collío</a:t>
            </a:r>
            <a:endParaRPr>
              <a:latin typeface="EB Garamond"/>
              <a:ea typeface="EB Garamond"/>
              <a:cs typeface="EB Garamond"/>
              <a:sym typeface="EB Garamond"/>
            </a:endParaRPr>
          </a:p>
          <a:p>
            <a:pPr indent="0" lvl="0" marL="0" rtl="0" algn="ctr">
              <a:spcBef>
                <a:spcPts val="0"/>
              </a:spcBef>
              <a:spcAft>
                <a:spcPts val="0"/>
              </a:spcAft>
              <a:buNone/>
            </a:pPr>
            <a:r>
              <a:rPr lang="es" u="sng">
                <a:solidFill>
                  <a:schemeClr val="hlink"/>
                </a:solidFill>
                <a:latin typeface="EB Garamond"/>
                <a:ea typeface="EB Garamond"/>
                <a:cs typeface="EB Garamond"/>
                <a:sym typeface="EB Garamond"/>
                <a:hlinkClick r:id="rId3"/>
              </a:rPr>
              <a:t>daniela.olivares2@mail.udp.cl</a:t>
            </a:r>
            <a:endParaRPr>
              <a:latin typeface="EB Garamond"/>
              <a:ea typeface="EB Garamond"/>
              <a:cs typeface="EB Garamond"/>
              <a:sym typeface="EB Garamond"/>
            </a:endParaRPr>
          </a:p>
          <a:p>
            <a:pPr indent="0" lvl="0" marL="0" rtl="0" algn="ctr">
              <a:spcBef>
                <a:spcPts val="0"/>
              </a:spcBef>
              <a:spcAft>
                <a:spcPts val="0"/>
              </a:spcAft>
              <a:buNone/>
            </a:pPr>
            <a:r>
              <a:t/>
            </a:r>
            <a:endParaRPr>
              <a:latin typeface="EB Garamond"/>
              <a:ea typeface="EB Garamond"/>
              <a:cs typeface="EB Garamond"/>
              <a:sym typeface="EB Garamond"/>
            </a:endParaRPr>
          </a:p>
          <a:p>
            <a:pPr indent="0" lvl="0" marL="0" rtl="0" algn="ctr">
              <a:spcBef>
                <a:spcPts val="0"/>
              </a:spcBef>
              <a:spcAft>
                <a:spcPts val="0"/>
              </a:spcAft>
              <a:buNone/>
            </a:pPr>
            <a:r>
              <a:rPr lang="es">
                <a:latin typeface="EB Garamond"/>
                <a:ea typeface="EB Garamond"/>
                <a:cs typeface="EB Garamond"/>
                <a:sym typeface="EB Garamond"/>
              </a:rPr>
              <a:t>Ayudante: María Fernanda Núñez</a:t>
            </a:r>
            <a:endParaRPr>
              <a:latin typeface="EB Garamond"/>
              <a:ea typeface="EB Garamond"/>
              <a:cs typeface="EB Garamond"/>
              <a:sym typeface="EB Garamond"/>
            </a:endParaRPr>
          </a:p>
          <a:p>
            <a:pPr indent="0" lvl="0" marL="0" rtl="0" algn="ctr">
              <a:spcBef>
                <a:spcPts val="0"/>
              </a:spcBef>
              <a:spcAft>
                <a:spcPts val="0"/>
              </a:spcAft>
              <a:buNone/>
            </a:pPr>
            <a:r>
              <a:rPr lang="es" u="sng">
                <a:solidFill>
                  <a:schemeClr val="hlink"/>
                </a:solidFill>
                <a:latin typeface="EB Garamond"/>
                <a:ea typeface="EB Garamond"/>
                <a:cs typeface="EB Garamond"/>
                <a:sym typeface="EB Garamond"/>
                <a:hlinkClick r:id="rId4"/>
              </a:rPr>
              <a:t>maria.nunez.2@ug.uchile.cl</a:t>
            </a:r>
            <a:endParaRPr>
              <a:latin typeface="EB Garamond"/>
              <a:ea typeface="EB Garamond"/>
              <a:cs typeface="EB Garamond"/>
              <a:sym typeface="EB Garamond"/>
            </a:endParaRPr>
          </a:p>
        </p:txBody>
      </p:sp>
      <p:sp>
        <p:nvSpPr>
          <p:cNvPr id="64" name="Google Shape;64;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¿Qué es una variable y qué es un atributo de una variable?</a:t>
            </a:r>
            <a:endParaRPr b="1">
              <a:latin typeface="EB Garamond"/>
              <a:ea typeface="EB Garamond"/>
              <a:cs typeface="EB Garamond"/>
              <a:sym typeface="EB Garamond"/>
            </a:endParaRPr>
          </a:p>
        </p:txBody>
      </p:sp>
      <p:sp>
        <p:nvSpPr>
          <p:cNvPr id="193" name="Google Shape;193;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graphicFrame>
        <p:nvGraphicFramePr>
          <p:cNvPr id="194" name="Google Shape;194;p32"/>
          <p:cNvGraphicFramePr/>
          <p:nvPr/>
        </p:nvGraphicFramePr>
        <p:xfrm>
          <a:off x="628650" y="1367675"/>
          <a:ext cx="3000000" cy="3000000"/>
        </p:xfrm>
        <a:graphic>
          <a:graphicData uri="http://schemas.openxmlformats.org/drawingml/2006/table">
            <a:tbl>
              <a:tblPr bandRow="1" firstRow="1">
                <a:noFill/>
                <a:tableStyleId>{30F61F83-A29C-4BEE-98BF-139BE133F1B2}</a:tableStyleId>
              </a:tblPr>
              <a:tblGrid>
                <a:gridCol w="3221125"/>
                <a:gridCol w="4665575"/>
              </a:tblGrid>
              <a:tr h="323375">
                <a:tc>
                  <a:txBody>
                    <a:bodyPr/>
                    <a:lstStyle/>
                    <a:p>
                      <a:pPr indent="0" lvl="0" marL="0" marR="0" rtl="0" algn="l">
                        <a:spcBef>
                          <a:spcPts val="0"/>
                        </a:spcBef>
                        <a:spcAft>
                          <a:spcPts val="0"/>
                        </a:spcAft>
                        <a:buNone/>
                      </a:pPr>
                      <a:r>
                        <a:rPr lang="es" sz="1600" u="none" cap="none" strike="noStrike">
                          <a:latin typeface="EB Garamond"/>
                          <a:ea typeface="EB Garamond"/>
                          <a:cs typeface="EB Garamond"/>
                          <a:sym typeface="EB Garamond"/>
                        </a:rPr>
                        <a:t>Variable</a:t>
                      </a:r>
                      <a:endParaRPr>
                        <a:latin typeface="EB Garamond"/>
                        <a:ea typeface="EB Garamond"/>
                        <a:cs typeface="EB Garamond"/>
                        <a:sym typeface="EB Garamond"/>
                      </a:endParaRPr>
                    </a:p>
                  </a:txBody>
                  <a:tcPr marT="45725" marB="45725" marR="91450" marL="91450">
                    <a:solidFill>
                      <a:schemeClr val="accent5"/>
                    </a:solidFill>
                  </a:tcPr>
                </a:tc>
                <a:tc>
                  <a:txBody>
                    <a:bodyPr/>
                    <a:lstStyle/>
                    <a:p>
                      <a:pPr indent="0" lvl="0" marL="0" marR="0" rtl="0" algn="l">
                        <a:spcBef>
                          <a:spcPts val="0"/>
                        </a:spcBef>
                        <a:spcAft>
                          <a:spcPts val="0"/>
                        </a:spcAft>
                        <a:buNone/>
                      </a:pPr>
                      <a:r>
                        <a:rPr lang="es" sz="1600">
                          <a:latin typeface="EB Garamond"/>
                          <a:ea typeface="EB Garamond"/>
                          <a:cs typeface="EB Garamond"/>
                          <a:sym typeface="EB Garamond"/>
                        </a:rPr>
                        <a:t>Atributo</a:t>
                      </a:r>
                      <a:endParaRPr>
                        <a:latin typeface="EB Garamond"/>
                        <a:ea typeface="EB Garamond"/>
                        <a:cs typeface="EB Garamond"/>
                        <a:sym typeface="EB Garamond"/>
                      </a:endParaRPr>
                    </a:p>
                  </a:txBody>
                  <a:tcPr marT="45725" marB="45725" marR="91450" marL="91450">
                    <a:solidFill>
                      <a:schemeClr val="accent5"/>
                    </a:solidFill>
                  </a:tcPr>
                </a:tc>
              </a:tr>
              <a:tr h="305775">
                <a:tc>
                  <a:txBody>
                    <a:bodyPr/>
                    <a:lstStyle/>
                    <a:p>
                      <a:pPr indent="0" lvl="0" marL="0" marR="0" rtl="0" algn="l">
                        <a:spcBef>
                          <a:spcPts val="0"/>
                        </a:spcBef>
                        <a:spcAft>
                          <a:spcPts val="0"/>
                        </a:spcAft>
                        <a:buNone/>
                      </a:pPr>
                      <a:r>
                        <a:rPr lang="es" sz="1600">
                          <a:solidFill>
                            <a:schemeClr val="dk2"/>
                          </a:solidFill>
                          <a:latin typeface="EB Garamond"/>
                          <a:ea typeface="EB Garamond"/>
                          <a:cs typeface="EB Garamond"/>
                          <a:sym typeface="EB Garamond"/>
                        </a:rPr>
                        <a:t>Género</a:t>
                      </a:r>
                      <a:endParaRPr>
                        <a:solidFill>
                          <a:schemeClr val="dk2"/>
                        </a:solidFill>
                        <a:latin typeface="EB Garamond"/>
                        <a:ea typeface="EB Garamond"/>
                        <a:cs typeface="EB Garamond"/>
                        <a:sym typeface="EB Garamond"/>
                      </a:endParaRPr>
                    </a:p>
                  </a:txBody>
                  <a:tcPr marT="45725" marB="45725" marR="91450" marL="91450">
                    <a:solidFill>
                      <a:srgbClr val="AAD5D4"/>
                    </a:solidFill>
                  </a:tcPr>
                </a:tc>
                <a:tc>
                  <a:txBody>
                    <a:bodyPr/>
                    <a:lstStyle/>
                    <a:p>
                      <a:pPr indent="0" lvl="0" marL="0" marR="0" rtl="0" algn="l">
                        <a:spcBef>
                          <a:spcPts val="0"/>
                        </a:spcBef>
                        <a:spcAft>
                          <a:spcPts val="0"/>
                        </a:spcAft>
                        <a:buNone/>
                      </a:pPr>
                      <a:r>
                        <a:rPr lang="es" sz="1600">
                          <a:solidFill>
                            <a:schemeClr val="dk2"/>
                          </a:solidFill>
                          <a:latin typeface="EB Garamond"/>
                          <a:ea typeface="EB Garamond"/>
                          <a:cs typeface="EB Garamond"/>
                          <a:sym typeface="EB Garamond"/>
                        </a:rPr>
                        <a:t>Femenino, Masculino, Otro.</a:t>
                      </a:r>
                      <a:endParaRPr>
                        <a:solidFill>
                          <a:schemeClr val="dk2"/>
                        </a:solidFill>
                        <a:latin typeface="EB Garamond"/>
                        <a:ea typeface="EB Garamond"/>
                        <a:cs typeface="EB Garamond"/>
                        <a:sym typeface="EB Garamond"/>
                      </a:endParaRPr>
                    </a:p>
                  </a:txBody>
                  <a:tcPr marT="45725" marB="45725" marR="91450" marL="91450">
                    <a:solidFill>
                      <a:srgbClr val="AAD5D4"/>
                    </a:solidFill>
                  </a:tcPr>
                </a:tc>
              </a:tr>
              <a:tr h="272375">
                <a:tc>
                  <a:txBody>
                    <a:bodyPr/>
                    <a:lstStyle/>
                    <a:p>
                      <a:pPr indent="0" lvl="0" marL="0" marR="0" rtl="0" algn="l">
                        <a:spcBef>
                          <a:spcPts val="0"/>
                        </a:spcBef>
                        <a:spcAft>
                          <a:spcPts val="0"/>
                        </a:spcAft>
                        <a:buNone/>
                      </a:pPr>
                      <a:r>
                        <a:rPr lang="es" sz="1600">
                          <a:solidFill>
                            <a:schemeClr val="dk2"/>
                          </a:solidFill>
                          <a:latin typeface="EB Garamond"/>
                          <a:ea typeface="EB Garamond"/>
                          <a:cs typeface="EB Garamond"/>
                          <a:sym typeface="EB Garamond"/>
                        </a:rPr>
                        <a:t>Estado Civil</a:t>
                      </a:r>
                      <a:endParaRPr>
                        <a:solidFill>
                          <a:schemeClr val="dk2"/>
                        </a:solidFill>
                        <a:latin typeface="EB Garamond"/>
                        <a:ea typeface="EB Garamond"/>
                        <a:cs typeface="EB Garamond"/>
                        <a:sym typeface="EB Garamond"/>
                      </a:endParaRPr>
                    </a:p>
                  </a:txBody>
                  <a:tcPr marT="45725" marB="45725" marR="91450" marL="91450">
                    <a:solidFill>
                      <a:srgbClr val="E8EBF5"/>
                    </a:solidFill>
                  </a:tcPr>
                </a:tc>
                <a:tc>
                  <a:txBody>
                    <a:bodyPr/>
                    <a:lstStyle/>
                    <a:p>
                      <a:pPr indent="0" lvl="0" marL="0" marR="0" rtl="0" algn="l">
                        <a:spcBef>
                          <a:spcPts val="0"/>
                        </a:spcBef>
                        <a:spcAft>
                          <a:spcPts val="0"/>
                        </a:spcAft>
                        <a:buNone/>
                      </a:pPr>
                      <a:r>
                        <a:rPr lang="es" sz="1600">
                          <a:solidFill>
                            <a:schemeClr val="dk2"/>
                          </a:solidFill>
                          <a:latin typeface="EB Garamond"/>
                          <a:ea typeface="EB Garamond"/>
                          <a:cs typeface="EB Garamond"/>
                          <a:sym typeface="EB Garamond"/>
                        </a:rPr>
                        <a:t>Casado, Soltero, AUC, Divorciado, etc.</a:t>
                      </a:r>
                      <a:endParaRPr>
                        <a:solidFill>
                          <a:schemeClr val="dk2"/>
                        </a:solidFill>
                        <a:latin typeface="EB Garamond"/>
                        <a:ea typeface="EB Garamond"/>
                        <a:cs typeface="EB Garamond"/>
                        <a:sym typeface="EB Garamond"/>
                      </a:endParaRPr>
                    </a:p>
                  </a:txBody>
                  <a:tcPr marT="45725" marB="45725" marR="91450" marL="91450">
                    <a:solidFill>
                      <a:srgbClr val="E8EBF5"/>
                    </a:solidFill>
                  </a:tcPr>
                </a:tc>
              </a:tr>
              <a:tr h="270525">
                <a:tc>
                  <a:txBody>
                    <a:bodyPr/>
                    <a:lstStyle/>
                    <a:p>
                      <a:pPr indent="0" lvl="0" marL="0" marR="0" rtl="0" algn="l">
                        <a:spcBef>
                          <a:spcPts val="0"/>
                        </a:spcBef>
                        <a:spcAft>
                          <a:spcPts val="0"/>
                        </a:spcAft>
                        <a:buNone/>
                      </a:pPr>
                      <a:r>
                        <a:rPr lang="es" sz="1600">
                          <a:solidFill>
                            <a:schemeClr val="dk2"/>
                          </a:solidFill>
                          <a:latin typeface="EB Garamond"/>
                          <a:ea typeface="EB Garamond"/>
                          <a:cs typeface="EB Garamond"/>
                          <a:sym typeface="EB Garamond"/>
                        </a:rPr>
                        <a:t>Ocupación</a:t>
                      </a:r>
                      <a:endParaRPr>
                        <a:solidFill>
                          <a:schemeClr val="dk2"/>
                        </a:solidFill>
                        <a:latin typeface="EB Garamond"/>
                        <a:ea typeface="EB Garamond"/>
                        <a:cs typeface="EB Garamond"/>
                        <a:sym typeface="EB Garamond"/>
                      </a:endParaRPr>
                    </a:p>
                  </a:txBody>
                  <a:tcPr marT="45725" marB="45725" marR="91450" marL="91450">
                    <a:solidFill>
                      <a:srgbClr val="AAD5D4"/>
                    </a:solidFill>
                  </a:tcPr>
                </a:tc>
                <a:tc>
                  <a:txBody>
                    <a:bodyPr/>
                    <a:lstStyle/>
                    <a:p>
                      <a:pPr indent="0" lvl="0" marL="0" marR="0" rtl="0" algn="l">
                        <a:spcBef>
                          <a:spcPts val="0"/>
                        </a:spcBef>
                        <a:spcAft>
                          <a:spcPts val="0"/>
                        </a:spcAft>
                        <a:buNone/>
                      </a:pPr>
                      <a:r>
                        <a:rPr lang="es" sz="1600">
                          <a:solidFill>
                            <a:schemeClr val="dk2"/>
                          </a:solidFill>
                          <a:latin typeface="EB Garamond"/>
                          <a:ea typeface="EB Garamond"/>
                          <a:cs typeface="EB Garamond"/>
                          <a:sym typeface="EB Garamond"/>
                        </a:rPr>
                        <a:t>Empleado, Independiente, Desempleado, Estudiante, etc.</a:t>
                      </a:r>
                      <a:endParaRPr>
                        <a:solidFill>
                          <a:schemeClr val="dk2"/>
                        </a:solidFill>
                        <a:latin typeface="EB Garamond"/>
                        <a:ea typeface="EB Garamond"/>
                        <a:cs typeface="EB Garamond"/>
                        <a:sym typeface="EB Garamond"/>
                      </a:endParaRPr>
                    </a:p>
                  </a:txBody>
                  <a:tcPr marT="45725" marB="45725" marR="91450" marL="91450">
                    <a:solidFill>
                      <a:srgbClr val="AAD5D4"/>
                    </a:solidFill>
                  </a:tcPr>
                </a:tc>
              </a:tr>
              <a:tr h="235300">
                <a:tc>
                  <a:txBody>
                    <a:bodyPr/>
                    <a:lstStyle/>
                    <a:p>
                      <a:pPr indent="0" lvl="0" marL="0" marR="0" rtl="0" algn="l">
                        <a:spcBef>
                          <a:spcPts val="0"/>
                        </a:spcBef>
                        <a:spcAft>
                          <a:spcPts val="0"/>
                        </a:spcAft>
                        <a:buNone/>
                      </a:pPr>
                      <a:r>
                        <a:rPr lang="es" sz="1600">
                          <a:solidFill>
                            <a:schemeClr val="dk2"/>
                          </a:solidFill>
                          <a:latin typeface="EB Garamond"/>
                          <a:ea typeface="EB Garamond"/>
                          <a:cs typeface="EB Garamond"/>
                          <a:sym typeface="EB Garamond"/>
                        </a:rPr>
                        <a:t>Edad</a:t>
                      </a:r>
                      <a:endParaRPr>
                        <a:solidFill>
                          <a:schemeClr val="dk2"/>
                        </a:solidFill>
                        <a:latin typeface="EB Garamond"/>
                        <a:ea typeface="EB Garamond"/>
                        <a:cs typeface="EB Garamond"/>
                        <a:sym typeface="EB Garamond"/>
                      </a:endParaRPr>
                    </a:p>
                  </a:txBody>
                  <a:tcPr marT="45725" marB="45725" marR="91450" marL="91450">
                    <a:solidFill>
                      <a:srgbClr val="E8EBF5"/>
                    </a:solidFill>
                  </a:tcPr>
                </a:tc>
                <a:tc>
                  <a:txBody>
                    <a:bodyPr/>
                    <a:lstStyle/>
                    <a:p>
                      <a:pPr indent="0" lvl="0" marL="0" marR="0" rtl="0" algn="l">
                        <a:spcBef>
                          <a:spcPts val="0"/>
                        </a:spcBef>
                        <a:spcAft>
                          <a:spcPts val="0"/>
                        </a:spcAft>
                        <a:buNone/>
                      </a:pPr>
                      <a:r>
                        <a:rPr lang="es" sz="1600">
                          <a:solidFill>
                            <a:schemeClr val="dk2"/>
                          </a:solidFill>
                          <a:latin typeface="EB Garamond"/>
                          <a:ea typeface="EB Garamond"/>
                          <a:cs typeface="EB Garamond"/>
                          <a:sym typeface="EB Garamond"/>
                        </a:rPr>
                        <a:t>Menor de 18, entre 19 y 35 años, mayor de 35 años.</a:t>
                      </a:r>
                      <a:endParaRPr>
                        <a:solidFill>
                          <a:schemeClr val="dk2"/>
                        </a:solidFill>
                        <a:latin typeface="EB Garamond"/>
                        <a:ea typeface="EB Garamond"/>
                        <a:cs typeface="EB Garamond"/>
                        <a:sym typeface="EB Garamond"/>
                      </a:endParaRPr>
                    </a:p>
                  </a:txBody>
                  <a:tcPr marT="45725" marB="45725" marR="91450" marL="91450">
                    <a:solidFill>
                      <a:srgbClr val="E8EBF5"/>
                    </a:solidFill>
                  </a:tcPr>
                </a:tc>
              </a:tr>
              <a:tr h="244125">
                <a:tc>
                  <a:txBody>
                    <a:bodyPr/>
                    <a:lstStyle/>
                    <a:p>
                      <a:pPr indent="0" lvl="0" marL="0" marR="0" rtl="0" algn="l">
                        <a:spcBef>
                          <a:spcPts val="0"/>
                        </a:spcBef>
                        <a:spcAft>
                          <a:spcPts val="0"/>
                        </a:spcAft>
                        <a:buNone/>
                      </a:pPr>
                      <a:r>
                        <a:rPr lang="es" sz="1600">
                          <a:solidFill>
                            <a:schemeClr val="dk2"/>
                          </a:solidFill>
                          <a:latin typeface="EB Garamond"/>
                          <a:ea typeface="EB Garamond"/>
                          <a:cs typeface="EB Garamond"/>
                          <a:sym typeface="EB Garamond"/>
                        </a:rPr>
                        <a:t>Situación de pobreza de ingresos</a:t>
                      </a:r>
                      <a:endParaRPr>
                        <a:solidFill>
                          <a:schemeClr val="dk2"/>
                        </a:solidFill>
                        <a:latin typeface="EB Garamond"/>
                        <a:ea typeface="EB Garamond"/>
                        <a:cs typeface="EB Garamond"/>
                        <a:sym typeface="EB Garamond"/>
                      </a:endParaRPr>
                    </a:p>
                  </a:txBody>
                  <a:tcPr marT="45725" marB="45725" marR="91450" marL="91450">
                    <a:solidFill>
                      <a:srgbClr val="AAD5D4"/>
                    </a:solidFill>
                  </a:tcPr>
                </a:tc>
                <a:tc>
                  <a:txBody>
                    <a:bodyPr/>
                    <a:lstStyle/>
                    <a:p>
                      <a:pPr indent="0" lvl="0" marL="0" marR="0" rtl="0" algn="l">
                        <a:spcBef>
                          <a:spcPts val="0"/>
                        </a:spcBef>
                        <a:spcAft>
                          <a:spcPts val="0"/>
                        </a:spcAft>
                        <a:buNone/>
                      </a:pPr>
                      <a:r>
                        <a:rPr lang="es" sz="1600">
                          <a:solidFill>
                            <a:schemeClr val="dk2"/>
                          </a:solidFill>
                          <a:latin typeface="EB Garamond"/>
                          <a:ea typeface="EB Garamond"/>
                          <a:cs typeface="EB Garamond"/>
                          <a:sym typeface="EB Garamond"/>
                        </a:rPr>
                        <a:t>Pobre, Pobre extremo, No pobre.</a:t>
                      </a:r>
                      <a:endParaRPr>
                        <a:solidFill>
                          <a:schemeClr val="dk2"/>
                        </a:solidFill>
                        <a:latin typeface="EB Garamond"/>
                        <a:ea typeface="EB Garamond"/>
                        <a:cs typeface="EB Garamond"/>
                        <a:sym typeface="EB Garamond"/>
                      </a:endParaRPr>
                    </a:p>
                  </a:txBody>
                  <a:tcPr marT="45725" marB="45725" marR="91450" marL="91450">
                    <a:solidFill>
                      <a:srgbClr val="AAD5D4"/>
                    </a:solidFill>
                  </a:tcPr>
                </a:tc>
              </a:tr>
            </a:tbl>
          </a:graphicData>
        </a:graphic>
      </p:graphicFrame>
      <p:grpSp>
        <p:nvGrpSpPr>
          <p:cNvPr id="195" name="Google Shape;195;p32"/>
          <p:cNvGrpSpPr/>
          <p:nvPr/>
        </p:nvGrpSpPr>
        <p:grpSpPr>
          <a:xfrm>
            <a:off x="891630" y="3566601"/>
            <a:ext cx="7360737" cy="1346827"/>
            <a:chOff x="97526" y="0"/>
            <a:chExt cx="7787492" cy="1773307"/>
          </a:xfrm>
        </p:grpSpPr>
        <p:sp>
          <p:nvSpPr>
            <p:cNvPr id="196" name="Google Shape;196;p32"/>
            <p:cNvSpPr/>
            <p:nvPr/>
          </p:nvSpPr>
          <p:spPr>
            <a:xfrm>
              <a:off x="97526" y="33307"/>
              <a:ext cx="3188700" cy="1740000"/>
            </a:xfrm>
            <a:prstGeom prst="roundRect">
              <a:avLst>
                <a:gd fmla="val 10000" name="adj"/>
              </a:avLst>
            </a:prstGeom>
            <a:solidFill>
              <a:srgbClr val="A64D79"/>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2"/>
            <p:cNvSpPr txBox="1"/>
            <p:nvPr/>
          </p:nvSpPr>
          <p:spPr>
            <a:xfrm>
              <a:off x="249328" y="79656"/>
              <a:ext cx="2885100" cy="16473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b="1" lang="es" sz="1600">
                  <a:solidFill>
                    <a:srgbClr val="FFFFFF"/>
                  </a:solidFill>
                  <a:latin typeface="EB Garamond"/>
                  <a:ea typeface="EB Garamond"/>
                  <a:cs typeface="EB Garamond"/>
                  <a:sym typeface="EB Garamond"/>
                </a:rPr>
                <a:t>Variable: </a:t>
              </a:r>
              <a:r>
                <a:rPr lang="es" sz="1600">
                  <a:solidFill>
                    <a:srgbClr val="FFFFFF"/>
                  </a:solidFill>
                  <a:latin typeface="EB Garamond"/>
                  <a:ea typeface="EB Garamond"/>
                  <a:cs typeface="EB Garamond"/>
                  <a:sym typeface="EB Garamond"/>
                </a:rPr>
                <a:t>conjunto que reúne lógicamente atributos.</a:t>
              </a:r>
              <a:endParaRPr sz="1200">
                <a:latin typeface="EB Garamond"/>
                <a:ea typeface="EB Garamond"/>
                <a:cs typeface="EB Garamond"/>
                <a:sym typeface="EB Garamond"/>
              </a:endParaRPr>
            </a:p>
            <a:p>
              <a:pPr indent="0" lvl="0" marL="0" marR="0" rtl="0" algn="l">
                <a:lnSpc>
                  <a:spcPct val="90000"/>
                </a:lnSpc>
                <a:spcBef>
                  <a:spcPts val="630"/>
                </a:spcBef>
                <a:spcAft>
                  <a:spcPts val="0"/>
                </a:spcAft>
                <a:buNone/>
              </a:pPr>
              <a:r>
                <a:rPr lang="es" sz="1300">
                  <a:solidFill>
                    <a:srgbClr val="FFFFFF"/>
                  </a:solidFill>
                  <a:latin typeface="EB Garamond"/>
                  <a:ea typeface="EB Garamond"/>
                  <a:cs typeface="EB Garamond"/>
                  <a:sym typeface="EB Garamond"/>
                </a:rPr>
                <a:t>1. Exhaustivos</a:t>
              </a:r>
              <a:endParaRPr sz="1300">
                <a:latin typeface="EB Garamond"/>
                <a:ea typeface="EB Garamond"/>
                <a:cs typeface="EB Garamond"/>
                <a:sym typeface="EB Garamond"/>
              </a:endParaRPr>
            </a:p>
            <a:p>
              <a:pPr indent="0" lvl="0" marL="0" marR="0" rtl="0" algn="l">
                <a:lnSpc>
                  <a:spcPct val="90000"/>
                </a:lnSpc>
                <a:spcBef>
                  <a:spcPts val="490"/>
                </a:spcBef>
                <a:spcAft>
                  <a:spcPts val="0"/>
                </a:spcAft>
                <a:buNone/>
              </a:pPr>
              <a:r>
                <a:rPr lang="es" sz="1300">
                  <a:solidFill>
                    <a:srgbClr val="FFFFFF"/>
                  </a:solidFill>
                  <a:latin typeface="EB Garamond"/>
                  <a:ea typeface="EB Garamond"/>
                  <a:cs typeface="EB Garamond"/>
                  <a:sym typeface="EB Garamond"/>
                </a:rPr>
                <a:t>2. Mutuamente excluyentes</a:t>
              </a:r>
              <a:endParaRPr sz="1300">
                <a:latin typeface="EB Garamond"/>
                <a:ea typeface="EB Garamond"/>
                <a:cs typeface="EB Garamond"/>
                <a:sym typeface="EB Garamond"/>
              </a:endParaRPr>
            </a:p>
            <a:p>
              <a:pPr indent="0" lvl="0" marL="0" marR="0" rtl="0" algn="l">
                <a:lnSpc>
                  <a:spcPct val="90000"/>
                </a:lnSpc>
                <a:spcBef>
                  <a:spcPts val="490"/>
                </a:spcBef>
                <a:spcAft>
                  <a:spcPts val="0"/>
                </a:spcAft>
                <a:buNone/>
              </a:pPr>
              <a:r>
                <a:rPr lang="es" sz="1300">
                  <a:solidFill>
                    <a:srgbClr val="FFFFFF"/>
                  </a:solidFill>
                  <a:latin typeface="EB Garamond"/>
                  <a:ea typeface="EB Garamond"/>
                  <a:cs typeface="EB Garamond"/>
                  <a:sym typeface="EB Garamond"/>
                </a:rPr>
                <a:t>3. Precisos</a:t>
              </a:r>
              <a:endParaRPr sz="1300">
                <a:latin typeface="EB Garamond"/>
                <a:ea typeface="EB Garamond"/>
                <a:cs typeface="EB Garamond"/>
                <a:sym typeface="EB Garamond"/>
              </a:endParaRPr>
            </a:p>
          </p:txBody>
        </p:sp>
        <p:sp>
          <p:nvSpPr>
            <p:cNvPr id="198" name="Google Shape;198;p32"/>
            <p:cNvSpPr/>
            <p:nvPr/>
          </p:nvSpPr>
          <p:spPr>
            <a:xfrm>
              <a:off x="3614865" y="479262"/>
              <a:ext cx="696300" cy="814500"/>
            </a:xfrm>
            <a:prstGeom prst="rightArrow">
              <a:avLst>
                <a:gd fmla="val 60000" name="adj1"/>
                <a:gd fmla="val 50000" name="adj2"/>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2"/>
            <p:cNvSpPr txBox="1"/>
            <p:nvPr/>
          </p:nvSpPr>
          <p:spPr>
            <a:xfrm>
              <a:off x="3614865" y="642190"/>
              <a:ext cx="487500" cy="4887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3500">
                <a:solidFill>
                  <a:srgbClr val="FFFFFF"/>
                </a:solidFill>
                <a:latin typeface="Calibri"/>
                <a:ea typeface="Calibri"/>
                <a:cs typeface="Calibri"/>
                <a:sym typeface="Calibri"/>
              </a:endParaRPr>
            </a:p>
          </p:txBody>
        </p:sp>
        <p:sp>
          <p:nvSpPr>
            <p:cNvPr id="200" name="Google Shape;200;p32"/>
            <p:cNvSpPr/>
            <p:nvPr/>
          </p:nvSpPr>
          <p:spPr>
            <a:xfrm>
              <a:off x="4600318" y="0"/>
              <a:ext cx="3284700" cy="1773300"/>
            </a:xfrm>
            <a:prstGeom prst="roundRect">
              <a:avLst>
                <a:gd fmla="val 10000" name="adj"/>
              </a:avLst>
            </a:prstGeom>
            <a:solidFill>
              <a:srgbClr val="FFC000"/>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2"/>
            <p:cNvSpPr txBox="1"/>
            <p:nvPr/>
          </p:nvSpPr>
          <p:spPr>
            <a:xfrm>
              <a:off x="4859474" y="160234"/>
              <a:ext cx="2885100" cy="14526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b="1" lang="es" sz="1600">
                  <a:solidFill>
                    <a:schemeClr val="dk2"/>
                  </a:solidFill>
                  <a:latin typeface="EB Garamond"/>
                  <a:ea typeface="EB Garamond"/>
                  <a:cs typeface="EB Garamond"/>
                  <a:sym typeface="EB Garamond"/>
                </a:rPr>
                <a:t>Atributo: </a:t>
              </a:r>
              <a:r>
                <a:rPr lang="es" sz="1600">
                  <a:solidFill>
                    <a:schemeClr val="dk2"/>
                  </a:solidFill>
                  <a:latin typeface="EB Garamond"/>
                  <a:ea typeface="EB Garamond"/>
                  <a:cs typeface="EB Garamond"/>
                  <a:sym typeface="EB Garamond"/>
                </a:rPr>
                <a:t>cualidad o característica que describe a un objeto o individuo.</a:t>
              </a:r>
              <a:endParaRPr sz="1200">
                <a:solidFill>
                  <a:schemeClr val="dk2"/>
                </a:solidFill>
                <a:latin typeface="EB Garamond"/>
                <a:ea typeface="EB Garamond"/>
                <a:cs typeface="EB Garamond"/>
                <a:sym typeface="EB Garamond"/>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latin typeface="EB Garamond"/>
                <a:ea typeface="EB Garamond"/>
                <a:cs typeface="EB Garamond"/>
                <a:sym typeface="EB Garamond"/>
              </a:rPr>
              <a:t>Ejercicio</a:t>
            </a:r>
            <a:endParaRPr>
              <a:latin typeface="EB Garamond"/>
              <a:ea typeface="EB Garamond"/>
              <a:cs typeface="EB Garamond"/>
              <a:sym typeface="EB Garamond"/>
            </a:endParaRPr>
          </a:p>
        </p:txBody>
      </p:sp>
      <p:sp>
        <p:nvSpPr>
          <p:cNvPr id="207" name="Google Shape;207;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graphicFrame>
        <p:nvGraphicFramePr>
          <p:cNvPr id="208" name="Google Shape;208;p33"/>
          <p:cNvGraphicFramePr/>
          <p:nvPr/>
        </p:nvGraphicFramePr>
        <p:xfrm>
          <a:off x="628650" y="2571750"/>
          <a:ext cx="3000000" cy="3000000"/>
        </p:xfrm>
        <a:graphic>
          <a:graphicData uri="http://schemas.openxmlformats.org/drawingml/2006/table">
            <a:tbl>
              <a:tblPr bandRow="1" firstRow="1">
                <a:noFill/>
                <a:tableStyleId>{30F61F83-A29C-4BEE-98BF-139BE133F1B2}</a:tableStyleId>
              </a:tblPr>
              <a:tblGrid>
                <a:gridCol w="3221125"/>
                <a:gridCol w="4665575"/>
              </a:tblGrid>
              <a:tr h="323375">
                <a:tc>
                  <a:txBody>
                    <a:bodyPr/>
                    <a:lstStyle/>
                    <a:p>
                      <a:pPr indent="0" lvl="0" marL="0" marR="0" rtl="0" algn="l">
                        <a:spcBef>
                          <a:spcPts val="0"/>
                        </a:spcBef>
                        <a:spcAft>
                          <a:spcPts val="0"/>
                        </a:spcAft>
                        <a:buNone/>
                      </a:pPr>
                      <a:r>
                        <a:rPr lang="es" sz="1600" u="none" cap="none" strike="noStrike">
                          <a:latin typeface="EB Garamond"/>
                          <a:ea typeface="EB Garamond"/>
                          <a:cs typeface="EB Garamond"/>
                          <a:sym typeface="EB Garamond"/>
                        </a:rPr>
                        <a:t>Variable</a:t>
                      </a:r>
                      <a:endParaRPr>
                        <a:latin typeface="EB Garamond"/>
                        <a:ea typeface="EB Garamond"/>
                        <a:cs typeface="EB Garamond"/>
                        <a:sym typeface="EB Garamond"/>
                      </a:endParaRPr>
                    </a:p>
                  </a:txBody>
                  <a:tcPr marT="45725" marB="45725" marR="91450" marL="91450">
                    <a:solidFill>
                      <a:schemeClr val="accent5"/>
                    </a:solidFill>
                  </a:tcPr>
                </a:tc>
                <a:tc>
                  <a:txBody>
                    <a:bodyPr/>
                    <a:lstStyle/>
                    <a:p>
                      <a:pPr indent="0" lvl="0" marL="0" marR="0" rtl="0" algn="l">
                        <a:spcBef>
                          <a:spcPts val="0"/>
                        </a:spcBef>
                        <a:spcAft>
                          <a:spcPts val="0"/>
                        </a:spcAft>
                        <a:buNone/>
                      </a:pPr>
                      <a:r>
                        <a:rPr lang="es" sz="1600">
                          <a:latin typeface="EB Garamond"/>
                          <a:ea typeface="EB Garamond"/>
                          <a:cs typeface="EB Garamond"/>
                          <a:sym typeface="EB Garamond"/>
                        </a:rPr>
                        <a:t>Atributo</a:t>
                      </a:r>
                      <a:endParaRPr>
                        <a:latin typeface="EB Garamond"/>
                        <a:ea typeface="EB Garamond"/>
                        <a:cs typeface="EB Garamond"/>
                        <a:sym typeface="EB Garamond"/>
                      </a:endParaRPr>
                    </a:p>
                  </a:txBody>
                  <a:tcPr marT="45725" marB="45725" marR="91450" marL="91450">
                    <a:solidFill>
                      <a:schemeClr val="accent5"/>
                    </a:solidFill>
                  </a:tcPr>
                </a:tc>
              </a:tr>
              <a:tr h="305775">
                <a:tc>
                  <a:txBody>
                    <a:bodyPr/>
                    <a:lstStyle/>
                    <a:p>
                      <a:pPr indent="0" lvl="0" marL="0" marR="0" rtl="0" algn="l">
                        <a:spcBef>
                          <a:spcPts val="0"/>
                        </a:spcBef>
                        <a:spcAft>
                          <a:spcPts val="0"/>
                        </a:spcAft>
                        <a:buNone/>
                      </a:pPr>
                      <a:r>
                        <a:t/>
                      </a:r>
                      <a:endParaRPr>
                        <a:latin typeface="EB Garamond"/>
                        <a:ea typeface="EB Garamond"/>
                        <a:cs typeface="EB Garamond"/>
                        <a:sym typeface="EB Garamond"/>
                      </a:endParaRPr>
                    </a:p>
                  </a:txBody>
                  <a:tcPr marT="45725" marB="45725" marR="91450" marL="91450">
                    <a:solidFill>
                      <a:srgbClr val="AAD5D4"/>
                    </a:solidFill>
                  </a:tcPr>
                </a:tc>
                <a:tc>
                  <a:txBody>
                    <a:bodyPr/>
                    <a:lstStyle/>
                    <a:p>
                      <a:pPr indent="0" lvl="0" marL="0" marR="0" rtl="0" algn="l">
                        <a:spcBef>
                          <a:spcPts val="0"/>
                        </a:spcBef>
                        <a:spcAft>
                          <a:spcPts val="0"/>
                        </a:spcAft>
                        <a:buNone/>
                      </a:pPr>
                      <a:r>
                        <a:t/>
                      </a:r>
                      <a:endParaRPr>
                        <a:latin typeface="EB Garamond"/>
                        <a:ea typeface="EB Garamond"/>
                        <a:cs typeface="EB Garamond"/>
                        <a:sym typeface="EB Garamond"/>
                      </a:endParaRPr>
                    </a:p>
                  </a:txBody>
                  <a:tcPr marT="45725" marB="45725" marR="91450" marL="91450">
                    <a:solidFill>
                      <a:srgbClr val="AAD5D4"/>
                    </a:solidFill>
                  </a:tcPr>
                </a:tc>
              </a:tr>
              <a:tr h="272375">
                <a:tc>
                  <a:txBody>
                    <a:bodyPr/>
                    <a:lstStyle/>
                    <a:p>
                      <a:pPr indent="0" lvl="0" marL="0" marR="0" rtl="0" algn="l">
                        <a:spcBef>
                          <a:spcPts val="0"/>
                        </a:spcBef>
                        <a:spcAft>
                          <a:spcPts val="0"/>
                        </a:spcAft>
                        <a:buNone/>
                      </a:pPr>
                      <a:r>
                        <a:t/>
                      </a:r>
                      <a:endParaRPr>
                        <a:latin typeface="EB Garamond"/>
                        <a:ea typeface="EB Garamond"/>
                        <a:cs typeface="EB Garamond"/>
                        <a:sym typeface="EB Garamond"/>
                      </a:endParaRPr>
                    </a:p>
                  </a:txBody>
                  <a:tcPr marT="45725" marB="45725" marR="91450" marL="91450">
                    <a:solidFill>
                      <a:srgbClr val="E8EBF5"/>
                    </a:solidFill>
                  </a:tcPr>
                </a:tc>
                <a:tc>
                  <a:txBody>
                    <a:bodyPr/>
                    <a:lstStyle/>
                    <a:p>
                      <a:pPr indent="0" lvl="0" marL="0" marR="0" rtl="0" algn="l">
                        <a:spcBef>
                          <a:spcPts val="0"/>
                        </a:spcBef>
                        <a:spcAft>
                          <a:spcPts val="0"/>
                        </a:spcAft>
                        <a:buNone/>
                      </a:pPr>
                      <a:r>
                        <a:t/>
                      </a:r>
                      <a:endParaRPr>
                        <a:latin typeface="EB Garamond"/>
                        <a:ea typeface="EB Garamond"/>
                        <a:cs typeface="EB Garamond"/>
                        <a:sym typeface="EB Garamond"/>
                      </a:endParaRPr>
                    </a:p>
                  </a:txBody>
                  <a:tcPr marT="45725" marB="45725" marR="91450" marL="91450">
                    <a:solidFill>
                      <a:srgbClr val="E8EBF5"/>
                    </a:solidFill>
                  </a:tcPr>
                </a:tc>
              </a:tr>
              <a:tr h="270525">
                <a:tc>
                  <a:txBody>
                    <a:bodyPr/>
                    <a:lstStyle/>
                    <a:p>
                      <a:pPr indent="0" lvl="0" marL="0" marR="0" rtl="0" algn="l">
                        <a:spcBef>
                          <a:spcPts val="0"/>
                        </a:spcBef>
                        <a:spcAft>
                          <a:spcPts val="0"/>
                        </a:spcAft>
                        <a:buNone/>
                      </a:pPr>
                      <a:r>
                        <a:t/>
                      </a:r>
                      <a:endParaRPr>
                        <a:latin typeface="EB Garamond"/>
                        <a:ea typeface="EB Garamond"/>
                        <a:cs typeface="EB Garamond"/>
                        <a:sym typeface="EB Garamond"/>
                      </a:endParaRPr>
                    </a:p>
                  </a:txBody>
                  <a:tcPr marT="45725" marB="45725" marR="91450" marL="91450">
                    <a:solidFill>
                      <a:srgbClr val="AAD5D4"/>
                    </a:solidFill>
                  </a:tcPr>
                </a:tc>
                <a:tc>
                  <a:txBody>
                    <a:bodyPr/>
                    <a:lstStyle/>
                    <a:p>
                      <a:pPr indent="0" lvl="0" marL="0" marR="0" rtl="0" algn="l">
                        <a:spcBef>
                          <a:spcPts val="0"/>
                        </a:spcBef>
                        <a:spcAft>
                          <a:spcPts val="0"/>
                        </a:spcAft>
                        <a:buNone/>
                      </a:pPr>
                      <a:r>
                        <a:t/>
                      </a:r>
                      <a:endParaRPr>
                        <a:latin typeface="EB Garamond"/>
                        <a:ea typeface="EB Garamond"/>
                        <a:cs typeface="EB Garamond"/>
                        <a:sym typeface="EB Garamond"/>
                      </a:endParaRPr>
                    </a:p>
                  </a:txBody>
                  <a:tcPr marT="45725" marB="45725" marR="91450" marL="91450">
                    <a:solidFill>
                      <a:srgbClr val="AAD5D4"/>
                    </a:solidFill>
                  </a:tcPr>
                </a:tc>
              </a:tr>
              <a:tr h="235300">
                <a:tc>
                  <a:txBody>
                    <a:bodyPr/>
                    <a:lstStyle/>
                    <a:p>
                      <a:pPr indent="0" lvl="0" marL="0" marR="0" rtl="0" algn="l">
                        <a:spcBef>
                          <a:spcPts val="0"/>
                        </a:spcBef>
                        <a:spcAft>
                          <a:spcPts val="0"/>
                        </a:spcAft>
                        <a:buNone/>
                      </a:pPr>
                      <a:r>
                        <a:t/>
                      </a:r>
                      <a:endParaRPr>
                        <a:latin typeface="EB Garamond"/>
                        <a:ea typeface="EB Garamond"/>
                        <a:cs typeface="EB Garamond"/>
                        <a:sym typeface="EB Garamond"/>
                      </a:endParaRPr>
                    </a:p>
                  </a:txBody>
                  <a:tcPr marT="45725" marB="45725" marR="91450" marL="91450">
                    <a:solidFill>
                      <a:srgbClr val="E8EBF5"/>
                    </a:solidFill>
                  </a:tcPr>
                </a:tc>
                <a:tc>
                  <a:txBody>
                    <a:bodyPr/>
                    <a:lstStyle/>
                    <a:p>
                      <a:pPr indent="0" lvl="0" marL="0" marR="0" rtl="0" algn="l">
                        <a:spcBef>
                          <a:spcPts val="0"/>
                        </a:spcBef>
                        <a:spcAft>
                          <a:spcPts val="0"/>
                        </a:spcAft>
                        <a:buNone/>
                      </a:pPr>
                      <a:r>
                        <a:t/>
                      </a:r>
                      <a:endParaRPr>
                        <a:latin typeface="EB Garamond"/>
                        <a:ea typeface="EB Garamond"/>
                        <a:cs typeface="EB Garamond"/>
                        <a:sym typeface="EB Garamond"/>
                      </a:endParaRPr>
                    </a:p>
                  </a:txBody>
                  <a:tcPr marT="45725" marB="45725" marR="91450" marL="91450">
                    <a:solidFill>
                      <a:srgbClr val="E8EBF5"/>
                    </a:solidFill>
                  </a:tcPr>
                </a:tc>
              </a:tr>
              <a:tr h="244125">
                <a:tc>
                  <a:txBody>
                    <a:bodyPr/>
                    <a:lstStyle/>
                    <a:p>
                      <a:pPr indent="0" lvl="0" marL="0" marR="0" rtl="0" algn="l">
                        <a:spcBef>
                          <a:spcPts val="0"/>
                        </a:spcBef>
                        <a:spcAft>
                          <a:spcPts val="0"/>
                        </a:spcAft>
                        <a:buNone/>
                      </a:pPr>
                      <a:r>
                        <a:t/>
                      </a:r>
                      <a:endParaRPr>
                        <a:latin typeface="EB Garamond"/>
                        <a:ea typeface="EB Garamond"/>
                        <a:cs typeface="EB Garamond"/>
                        <a:sym typeface="EB Garamond"/>
                      </a:endParaRPr>
                    </a:p>
                  </a:txBody>
                  <a:tcPr marT="45725" marB="45725" marR="91450" marL="91450">
                    <a:solidFill>
                      <a:srgbClr val="AAD5D4"/>
                    </a:solidFill>
                  </a:tcPr>
                </a:tc>
                <a:tc>
                  <a:txBody>
                    <a:bodyPr/>
                    <a:lstStyle/>
                    <a:p>
                      <a:pPr indent="0" lvl="0" marL="0" marR="0" rtl="0" algn="l">
                        <a:spcBef>
                          <a:spcPts val="0"/>
                        </a:spcBef>
                        <a:spcAft>
                          <a:spcPts val="0"/>
                        </a:spcAft>
                        <a:buNone/>
                      </a:pPr>
                      <a:r>
                        <a:t/>
                      </a:r>
                      <a:endParaRPr>
                        <a:latin typeface="EB Garamond"/>
                        <a:ea typeface="EB Garamond"/>
                        <a:cs typeface="EB Garamond"/>
                        <a:sym typeface="EB Garamond"/>
                      </a:endParaRPr>
                    </a:p>
                  </a:txBody>
                  <a:tcPr marT="45725" marB="45725" marR="91450" marL="91450">
                    <a:solidFill>
                      <a:srgbClr val="AAD5D4"/>
                    </a:solidFill>
                  </a:tcPr>
                </a:tc>
              </a:tr>
            </a:tbl>
          </a:graphicData>
        </a:graphic>
      </p:graphicFrame>
      <p:grpSp>
        <p:nvGrpSpPr>
          <p:cNvPr id="209" name="Google Shape;209;p33"/>
          <p:cNvGrpSpPr/>
          <p:nvPr/>
        </p:nvGrpSpPr>
        <p:grpSpPr>
          <a:xfrm>
            <a:off x="891630" y="1056501"/>
            <a:ext cx="7360737" cy="1346827"/>
            <a:chOff x="97526" y="0"/>
            <a:chExt cx="7787492" cy="1773307"/>
          </a:xfrm>
        </p:grpSpPr>
        <p:sp>
          <p:nvSpPr>
            <p:cNvPr id="210" name="Google Shape;210;p33"/>
            <p:cNvSpPr/>
            <p:nvPr/>
          </p:nvSpPr>
          <p:spPr>
            <a:xfrm>
              <a:off x="97526" y="33307"/>
              <a:ext cx="3188700" cy="1740000"/>
            </a:xfrm>
            <a:prstGeom prst="roundRect">
              <a:avLst>
                <a:gd fmla="val 10000" name="adj"/>
              </a:avLst>
            </a:prstGeom>
            <a:solidFill>
              <a:srgbClr val="A64D79"/>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3"/>
            <p:cNvSpPr txBox="1"/>
            <p:nvPr/>
          </p:nvSpPr>
          <p:spPr>
            <a:xfrm>
              <a:off x="249328" y="79656"/>
              <a:ext cx="2885100" cy="16473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b="1" lang="es" sz="1600">
                  <a:solidFill>
                    <a:srgbClr val="FFFFFF"/>
                  </a:solidFill>
                  <a:latin typeface="EB Garamond"/>
                  <a:ea typeface="EB Garamond"/>
                  <a:cs typeface="EB Garamond"/>
                  <a:sym typeface="EB Garamond"/>
                </a:rPr>
                <a:t>Variable: </a:t>
              </a:r>
              <a:r>
                <a:rPr lang="es" sz="1600">
                  <a:solidFill>
                    <a:srgbClr val="FFFFFF"/>
                  </a:solidFill>
                  <a:latin typeface="EB Garamond"/>
                  <a:ea typeface="EB Garamond"/>
                  <a:cs typeface="EB Garamond"/>
                  <a:sym typeface="EB Garamond"/>
                </a:rPr>
                <a:t>conjunto que reúne lógicamente atributos.</a:t>
              </a:r>
              <a:endParaRPr sz="1200">
                <a:latin typeface="EB Garamond"/>
                <a:ea typeface="EB Garamond"/>
                <a:cs typeface="EB Garamond"/>
                <a:sym typeface="EB Garamond"/>
              </a:endParaRPr>
            </a:p>
            <a:p>
              <a:pPr indent="0" lvl="0" marL="0" marR="0" rtl="0" algn="l">
                <a:lnSpc>
                  <a:spcPct val="90000"/>
                </a:lnSpc>
                <a:spcBef>
                  <a:spcPts val="630"/>
                </a:spcBef>
                <a:spcAft>
                  <a:spcPts val="0"/>
                </a:spcAft>
                <a:buNone/>
              </a:pPr>
              <a:r>
                <a:rPr lang="es" sz="1300">
                  <a:solidFill>
                    <a:srgbClr val="FFFFFF"/>
                  </a:solidFill>
                  <a:latin typeface="EB Garamond"/>
                  <a:ea typeface="EB Garamond"/>
                  <a:cs typeface="EB Garamond"/>
                  <a:sym typeface="EB Garamond"/>
                </a:rPr>
                <a:t>1. Exhaustivos</a:t>
              </a:r>
              <a:endParaRPr sz="1300">
                <a:latin typeface="EB Garamond"/>
                <a:ea typeface="EB Garamond"/>
                <a:cs typeface="EB Garamond"/>
                <a:sym typeface="EB Garamond"/>
              </a:endParaRPr>
            </a:p>
            <a:p>
              <a:pPr indent="0" lvl="0" marL="0" marR="0" rtl="0" algn="l">
                <a:lnSpc>
                  <a:spcPct val="90000"/>
                </a:lnSpc>
                <a:spcBef>
                  <a:spcPts val="490"/>
                </a:spcBef>
                <a:spcAft>
                  <a:spcPts val="0"/>
                </a:spcAft>
                <a:buNone/>
              </a:pPr>
              <a:r>
                <a:rPr lang="es" sz="1300">
                  <a:solidFill>
                    <a:srgbClr val="FFFFFF"/>
                  </a:solidFill>
                  <a:latin typeface="EB Garamond"/>
                  <a:ea typeface="EB Garamond"/>
                  <a:cs typeface="EB Garamond"/>
                  <a:sym typeface="EB Garamond"/>
                </a:rPr>
                <a:t>2. Mutuamente excluyentes</a:t>
              </a:r>
              <a:endParaRPr sz="1300">
                <a:latin typeface="EB Garamond"/>
                <a:ea typeface="EB Garamond"/>
                <a:cs typeface="EB Garamond"/>
                <a:sym typeface="EB Garamond"/>
              </a:endParaRPr>
            </a:p>
            <a:p>
              <a:pPr indent="0" lvl="0" marL="0" marR="0" rtl="0" algn="l">
                <a:lnSpc>
                  <a:spcPct val="90000"/>
                </a:lnSpc>
                <a:spcBef>
                  <a:spcPts val="490"/>
                </a:spcBef>
                <a:spcAft>
                  <a:spcPts val="0"/>
                </a:spcAft>
                <a:buNone/>
              </a:pPr>
              <a:r>
                <a:rPr lang="es" sz="1300">
                  <a:solidFill>
                    <a:srgbClr val="FFFFFF"/>
                  </a:solidFill>
                  <a:latin typeface="EB Garamond"/>
                  <a:ea typeface="EB Garamond"/>
                  <a:cs typeface="EB Garamond"/>
                  <a:sym typeface="EB Garamond"/>
                </a:rPr>
                <a:t>3. Precisos</a:t>
              </a:r>
              <a:endParaRPr sz="1300">
                <a:latin typeface="EB Garamond"/>
                <a:ea typeface="EB Garamond"/>
                <a:cs typeface="EB Garamond"/>
                <a:sym typeface="EB Garamond"/>
              </a:endParaRPr>
            </a:p>
          </p:txBody>
        </p:sp>
        <p:sp>
          <p:nvSpPr>
            <p:cNvPr id="212" name="Google Shape;212;p33"/>
            <p:cNvSpPr/>
            <p:nvPr/>
          </p:nvSpPr>
          <p:spPr>
            <a:xfrm>
              <a:off x="3614865" y="479262"/>
              <a:ext cx="696300" cy="814500"/>
            </a:xfrm>
            <a:prstGeom prst="rightArrow">
              <a:avLst>
                <a:gd fmla="val 60000" name="adj1"/>
                <a:gd fmla="val 50000" name="adj2"/>
              </a:avLst>
            </a:prstGeom>
            <a:solidFill>
              <a:srgbClr val="2626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3"/>
            <p:cNvSpPr txBox="1"/>
            <p:nvPr/>
          </p:nvSpPr>
          <p:spPr>
            <a:xfrm>
              <a:off x="3614865" y="642190"/>
              <a:ext cx="487500" cy="4887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3500">
                <a:solidFill>
                  <a:srgbClr val="FFFFFF"/>
                </a:solidFill>
                <a:latin typeface="Calibri"/>
                <a:ea typeface="Calibri"/>
                <a:cs typeface="Calibri"/>
                <a:sym typeface="Calibri"/>
              </a:endParaRPr>
            </a:p>
          </p:txBody>
        </p:sp>
        <p:sp>
          <p:nvSpPr>
            <p:cNvPr id="214" name="Google Shape;214;p33"/>
            <p:cNvSpPr/>
            <p:nvPr/>
          </p:nvSpPr>
          <p:spPr>
            <a:xfrm>
              <a:off x="4600318" y="0"/>
              <a:ext cx="3284700" cy="1773300"/>
            </a:xfrm>
            <a:prstGeom prst="roundRect">
              <a:avLst>
                <a:gd fmla="val 10000" name="adj"/>
              </a:avLst>
            </a:prstGeom>
            <a:solidFill>
              <a:srgbClr val="FFC000"/>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3"/>
            <p:cNvSpPr txBox="1"/>
            <p:nvPr/>
          </p:nvSpPr>
          <p:spPr>
            <a:xfrm>
              <a:off x="4859474" y="160234"/>
              <a:ext cx="2885100" cy="14526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None/>
              </a:pPr>
              <a:r>
                <a:rPr b="1" lang="es" sz="1600">
                  <a:solidFill>
                    <a:schemeClr val="dk2"/>
                  </a:solidFill>
                  <a:latin typeface="EB Garamond"/>
                  <a:ea typeface="EB Garamond"/>
                  <a:cs typeface="EB Garamond"/>
                  <a:sym typeface="EB Garamond"/>
                </a:rPr>
                <a:t>Atributo: </a:t>
              </a:r>
              <a:r>
                <a:rPr lang="es" sz="1600">
                  <a:solidFill>
                    <a:schemeClr val="dk2"/>
                  </a:solidFill>
                  <a:latin typeface="EB Garamond"/>
                  <a:ea typeface="EB Garamond"/>
                  <a:cs typeface="EB Garamond"/>
                  <a:sym typeface="EB Garamond"/>
                </a:rPr>
                <a:t>cualidad o característica que describe a un objeto o individuo.</a:t>
              </a:r>
              <a:endParaRPr sz="1200">
                <a:solidFill>
                  <a:schemeClr val="dk2"/>
                </a:solidFill>
                <a:latin typeface="EB Garamond"/>
                <a:ea typeface="EB Garamond"/>
                <a:cs typeface="EB Garamond"/>
                <a:sym typeface="EB Garamond"/>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latin typeface="EB Garamond"/>
                <a:ea typeface="EB Garamond"/>
                <a:cs typeface="EB Garamond"/>
                <a:sym typeface="EB Garamond"/>
              </a:rPr>
              <a:t>Ejemplo</a:t>
            </a:r>
            <a:endParaRPr>
              <a:latin typeface="EB Garamond"/>
              <a:ea typeface="EB Garamond"/>
              <a:cs typeface="EB Garamond"/>
              <a:sym typeface="EB Garamond"/>
            </a:endParaRPr>
          </a:p>
        </p:txBody>
      </p:sp>
      <p:sp>
        <p:nvSpPr>
          <p:cNvPr id="221" name="Google Shape;221;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222" name="Google Shape;222;p34"/>
          <p:cNvSpPr txBox="1"/>
          <p:nvPr>
            <p:ph idx="1" type="body"/>
          </p:nvPr>
        </p:nvSpPr>
        <p:spPr>
          <a:xfrm>
            <a:off x="311700" y="1152475"/>
            <a:ext cx="8520600" cy="1774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s">
                <a:latin typeface="EB Garamond"/>
                <a:ea typeface="EB Garamond"/>
                <a:cs typeface="EB Garamond"/>
                <a:sym typeface="EB Garamond"/>
              </a:rPr>
              <a:t>Pregunta</a:t>
            </a:r>
            <a:r>
              <a:rPr lang="es">
                <a:latin typeface="EB Garamond"/>
                <a:ea typeface="EB Garamond"/>
                <a:cs typeface="EB Garamond"/>
                <a:sym typeface="EB Garamond"/>
              </a:rPr>
              <a:t>: ¿Cuál es el efecto de la pandemia en la violencia intrafamiliar (VIF)?</a:t>
            </a:r>
            <a:endParaRPr>
              <a:latin typeface="EB Garamond"/>
              <a:ea typeface="EB Garamond"/>
              <a:cs typeface="EB Garamond"/>
              <a:sym typeface="EB Garamond"/>
            </a:endParaRPr>
          </a:p>
          <a:p>
            <a:pPr indent="0" lvl="0" marL="0" rtl="0" algn="l">
              <a:spcBef>
                <a:spcPts val="1200"/>
              </a:spcBef>
              <a:spcAft>
                <a:spcPts val="0"/>
              </a:spcAft>
              <a:buClr>
                <a:schemeClr val="dk1"/>
              </a:buClr>
              <a:buSzPts val="1100"/>
              <a:buFont typeface="Arial"/>
              <a:buNone/>
            </a:pPr>
            <a:r>
              <a:rPr b="1" lang="es">
                <a:latin typeface="EB Garamond"/>
                <a:ea typeface="EB Garamond"/>
                <a:cs typeface="EB Garamond"/>
                <a:sym typeface="EB Garamond"/>
              </a:rPr>
              <a:t>Objetivo</a:t>
            </a:r>
            <a:r>
              <a:rPr lang="es">
                <a:latin typeface="EB Garamond"/>
                <a:ea typeface="EB Garamond"/>
                <a:cs typeface="EB Garamond"/>
                <a:sym typeface="EB Garamond"/>
              </a:rPr>
              <a:t>: Determinar el efecto de la pandemia en la violencia intrafamiliar, en hogares de la región metropolitana, entre el año 2019 y 2020.</a:t>
            </a:r>
            <a:endParaRPr>
              <a:latin typeface="EB Garamond"/>
              <a:ea typeface="EB Garamond"/>
              <a:cs typeface="EB Garamond"/>
              <a:sym typeface="EB Garamond"/>
            </a:endParaRPr>
          </a:p>
          <a:p>
            <a:pPr indent="0" lvl="0" marL="0" rtl="0" algn="l">
              <a:spcBef>
                <a:spcPts val="1200"/>
              </a:spcBef>
              <a:spcAft>
                <a:spcPts val="1200"/>
              </a:spcAft>
              <a:buNone/>
            </a:pPr>
            <a:r>
              <a:rPr b="1" lang="es">
                <a:latin typeface="EB Garamond"/>
                <a:ea typeface="EB Garamond"/>
                <a:cs typeface="EB Garamond"/>
                <a:sym typeface="EB Garamond"/>
              </a:rPr>
              <a:t>Hipótesis</a:t>
            </a:r>
            <a:r>
              <a:rPr lang="es">
                <a:latin typeface="EB Garamond"/>
                <a:ea typeface="EB Garamond"/>
                <a:cs typeface="EB Garamond"/>
                <a:sym typeface="EB Garamond"/>
              </a:rPr>
              <a:t>: El contexto de pandemia ha aumentado la violencia intrafamiliar.</a:t>
            </a:r>
            <a:endParaRPr/>
          </a:p>
        </p:txBody>
      </p:sp>
      <p:sp>
        <p:nvSpPr>
          <p:cNvPr id="223" name="Google Shape;223;p34"/>
          <p:cNvSpPr/>
          <p:nvPr/>
        </p:nvSpPr>
        <p:spPr>
          <a:xfrm>
            <a:off x="1383577" y="3497415"/>
            <a:ext cx="2446800" cy="516600"/>
          </a:xfrm>
          <a:prstGeom prst="roundRect">
            <a:avLst>
              <a:gd fmla="val 16667" name="adj"/>
            </a:avLst>
          </a:prstGeom>
          <a:solidFill>
            <a:srgbClr val="FFC000"/>
          </a:solidFill>
          <a:ln cap="flat" cmpd="sng" w="127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800">
                <a:solidFill>
                  <a:schemeClr val="dk2"/>
                </a:solidFill>
                <a:latin typeface="EB Garamond"/>
                <a:ea typeface="EB Garamond"/>
                <a:cs typeface="EB Garamond"/>
                <a:sym typeface="EB Garamond"/>
              </a:rPr>
              <a:t>Contexto de pandemia</a:t>
            </a:r>
            <a:endParaRPr>
              <a:solidFill>
                <a:schemeClr val="dk2"/>
              </a:solidFill>
              <a:latin typeface="EB Garamond"/>
              <a:ea typeface="EB Garamond"/>
              <a:cs typeface="EB Garamond"/>
              <a:sym typeface="EB Garamond"/>
            </a:endParaRPr>
          </a:p>
        </p:txBody>
      </p:sp>
      <p:sp>
        <p:nvSpPr>
          <p:cNvPr id="224" name="Google Shape;224;p34"/>
          <p:cNvSpPr/>
          <p:nvPr/>
        </p:nvSpPr>
        <p:spPr>
          <a:xfrm>
            <a:off x="5303644" y="3497415"/>
            <a:ext cx="2446800" cy="516600"/>
          </a:xfrm>
          <a:prstGeom prst="roundRect">
            <a:avLst>
              <a:gd fmla="val 16667" name="adj"/>
            </a:avLst>
          </a:prstGeom>
          <a:solidFill>
            <a:srgbClr val="A64D79"/>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600">
                <a:solidFill>
                  <a:srgbClr val="FFFFFF"/>
                </a:solidFill>
                <a:latin typeface="EB Garamond"/>
                <a:ea typeface="EB Garamond"/>
                <a:cs typeface="EB Garamond"/>
                <a:sym typeface="EB Garamond"/>
              </a:rPr>
              <a:t>VIF</a:t>
            </a:r>
            <a:endParaRPr>
              <a:latin typeface="EB Garamond"/>
              <a:ea typeface="EB Garamond"/>
              <a:cs typeface="EB Garamond"/>
              <a:sym typeface="EB Garamond"/>
            </a:endParaRPr>
          </a:p>
        </p:txBody>
      </p:sp>
      <p:sp>
        <p:nvSpPr>
          <p:cNvPr id="225" name="Google Shape;225;p34"/>
          <p:cNvSpPr txBox="1"/>
          <p:nvPr/>
        </p:nvSpPr>
        <p:spPr>
          <a:xfrm>
            <a:off x="6328946" y="3101718"/>
            <a:ext cx="510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 sz="1800">
                <a:solidFill>
                  <a:schemeClr val="dk2"/>
                </a:solidFill>
                <a:latin typeface="EB Garamond"/>
                <a:ea typeface="EB Garamond"/>
                <a:cs typeface="EB Garamond"/>
                <a:sym typeface="EB Garamond"/>
              </a:rPr>
              <a:t>(+)</a:t>
            </a:r>
            <a:endParaRPr>
              <a:solidFill>
                <a:schemeClr val="dk2"/>
              </a:solidFill>
              <a:latin typeface="EB Garamond"/>
              <a:ea typeface="EB Garamond"/>
              <a:cs typeface="EB Garamond"/>
              <a:sym typeface="EB Garamond"/>
            </a:endParaRPr>
          </a:p>
        </p:txBody>
      </p:sp>
      <p:cxnSp>
        <p:nvCxnSpPr>
          <p:cNvPr id="226" name="Google Shape;226;p34"/>
          <p:cNvCxnSpPr/>
          <p:nvPr/>
        </p:nvCxnSpPr>
        <p:spPr>
          <a:xfrm>
            <a:off x="3835400" y="3766802"/>
            <a:ext cx="1473300" cy="0"/>
          </a:xfrm>
          <a:prstGeom prst="straightConnector1">
            <a:avLst/>
          </a:prstGeom>
          <a:noFill/>
          <a:ln cap="flat" cmpd="sng" w="38100">
            <a:solidFill>
              <a:srgbClr val="000000"/>
            </a:solidFill>
            <a:prstDash val="dash"/>
            <a:miter lim="800000"/>
            <a:headEnd len="sm" w="sm" type="none"/>
            <a:tailEnd len="med" w="med" type="triangle"/>
          </a:ln>
        </p:spPr>
      </p:cxnSp>
      <p:sp>
        <p:nvSpPr>
          <p:cNvPr id="227" name="Google Shape;227;p34"/>
          <p:cNvSpPr txBox="1"/>
          <p:nvPr/>
        </p:nvSpPr>
        <p:spPr>
          <a:xfrm>
            <a:off x="1907299" y="3163273"/>
            <a:ext cx="14739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 sz="1400">
                <a:solidFill>
                  <a:schemeClr val="dk2"/>
                </a:solidFill>
                <a:latin typeface="EB Garamond"/>
                <a:ea typeface="EB Garamond"/>
                <a:cs typeface="EB Garamond"/>
                <a:sym typeface="EB Garamond"/>
              </a:rPr>
              <a:t>(2019 vs. 2020)</a:t>
            </a:r>
            <a:endParaRPr>
              <a:solidFill>
                <a:schemeClr val="dk2"/>
              </a:solidFill>
              <a:latin typeface="EB Garamond"/>
              <a:ea typeface="EB Garamond"/>
              <a:cs typeface="EB Garamond"/>
              <a:sym typeface="EB 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graphicFrame>
        <p:nvGraphicFramePr>
          <p:cNvPr id="233" name="Google Shape;233;p35"/>
          <p:cNvGraphicFramePr/>
          <p:nvPr/>
        </p:nvGraphicFramePr>
        <p:xfrm>
          <a:off x="401443" y="402841"/>
          <a:ext cx="3000000" cy="3000000"/>
        </p:xfrm>
        <a:graphic>
          <a:graphicData uri="http://schemas.openxmlformats.org/drawingml/2006/table">
            <a:tbl>
              <a:tblPr>
                <a:noFill/>
                <a:tableStyleId>{00FE95AB-EF8F-4F0A-A3FD-3F22CCC69E49}</a:tableStyleId>
              </a:tblPr>
              <a:tblGrid>
                <a:gridCol w="2224900"/>
                <a:gridCol w="2224900"/>
                <a:gridCol w="1945650"/>
                <a:gridCol w="1945650"/>
              </a:tblGrid>
              <a:tr h="158950">
                <a:tc>
                  <a:txBody>
                    <a:bodyPr/>
                    <a:lstStyle/>
                    <a:p>
                      <a:pPr indent="0" lvl="0" marL="0" marR="0" rtl="0" algn="ctr">
                        <a:spcBef>
                          <a:spcPts val="0"/>
                        </a:spcBef>
                        <a:spcAft>
                          <a:spcPts val="0"/>
                        </a:spcAft>
                        <a:buNone/>
                      </a:pPr>
                      <a:r>
                        <a:rPr b="1" i="0" lang="es" sz="900" u="none" strike="noStrike">
                          <a:solidFill>
                            <a:schemeClr val="lt2"/>
                          </a:solidFill>
                          <a:latin typeface="EB Garamond"/>
                          <a:ea typeface="EB Garamond"/>
                          <a:cs typeface="EB Garamond"/>
                          <a:sym typeface="EB Garamond"/>
                        </a:rPr>
                        <a:t>Concepto</a:t>
                      </a:r>
                      <a:endParaRPr>
                        <a:solidFill>
                          <a:schemeClr val="lt2"/>
                        </a:solidFill>
                        <a:latin typeface="EB Garamond"/>
                        <a:ea typeface="EB Garamond"/>
                        <a:cs typeface="EB Garamond"/>
                        <a:sym typeface="EB Garamond"/>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c>
                  <a:txBody>
                    <a:bodyPr/>
                    <a:lstStyle/>
                    <a:p>
                      <a:pPr indent="0" lvl="0" marL="0" marR="0" rtl="0" algn="ctr">
                        <a:spcBef>
                          <a:spcPts val="0"/>
                        </a:spcBef>
                        <a:spcAft>
                          <a:spcPts val="0"/>
                        </a:spcAft>
                        <a:buNone/>
                      </a:pPr>
                      <a:r>
                        <a:rPr b="1" i="0" lang="es" sz="900" u="none" strike="noStrike">
                          <a:solidFill>
                            <a:schemeClr val="lt2"/>
                          </a:solidFill>
                          <a:latin typeface="EB Garamond"/>
                          <a:ea typeface="EB Garamond"/>
                          <a:cs typeface="EB Garamond"/>
                          <a:sym typeface="EB Garamond"/>
                        </a:rPr>
                        <a:t>Dimensiones</a:t>
                      </a:r>
                      <a:endParaRPr>
                        <a:solidFill>
                          <a:schemeClr val="lt2"/>
                        </a:solidFill>
                        <a:latin typeface="EB Garamond"/>
                        <a:ea typeface="EB Garamond"/>
                        <a:cs typeface="EB Garamond"/>
                        <a:sym typeface="EB Garamond"/>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c>
                  <a:txBody>
                    <a:bodyPr/>
                    <a:lstStyle/>
                    <a:p>
                      <a:pPr indent="0" lvl="0" marL="0" marR="0" rtl="0" algn="ctr">
                        <a:spcBef>
                          <a:spcPts val="0"/>
                        </a:spcBef>
                        <a:spcAft>
                          <a:spcPts val="0"/>
                        </a:spcAft>
                        <a:buNone/>
                      </a:pPr>
                      <a:r>
                        <a:rPr b="1" i="0" lang="es" sz="900" u="none" strike="noStrike">
                          <a:solidFill>
                            <a:schemeClr val="lt2"/>
                          </a:solidFill>
                          <a:latin typeface="EB Garamond"/>
                          <a:ea typeface="EB Garamond"/>
                          <a:cs typeface="EB Garamond"/>
                          <a:sym typeface="EB Garamond"/>
                        </a:rPr>
                        <a:t>Indicador y atributo</a:t>
                      </a:r>
                      <a:endParaRPr>
                        <a:solidFill>
                          <a:schemeClr val="lt2"/>
                        </a:solidFill>
                        <a:latin typeface="EB Garamond"/>
                        <a:ea typeface="EB Garamond"/>
                        <a:cs typeface="EB Garamond"/>
                        <a:sym typeface="EB Garamond"/>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c>
                  <a:txBody>
                    <a:bodyPr/>
                    <a:lstStyle/>
                    <a:p>
                      <a:pPr indent="0" lvl="0" marL="0" marR="0" rtl="0" algn="ctr">
                        <a:spcBef>
                          <a:spcPts val="0"/>
                        </a:spcBef>
                        <a:spcAft>
                          <a:spcPts val="0"/>
                        </a:spcAft>
                        <a:buNone/>
                      </a:pPr>
                      <a:r>
                        <a:rPr b="1" i="0" lang="es" sz="900" u="none" strike="noStrike">
                          <a:solidFill>
                            <a:schemeClr val="lt2"/>
                          </a:solidFill>
                          <a:latin typeface="EB Garamond"/>
                          <a:ea typeface="EB Garamond"/>
                          <a:cs typeface="EB Garamond"/>
                          <a:sym typeface="EB Garamond"/>
                        </a:rPr>
                        <a:t>Variable/Pregunta y atributo</a:t>
                      </a:r>
                      <a:endParaRPr>
                        <a:solidFill>
                          <a:schemeClr val="lt2"/>
                        </a:solidFill>
                        <a:latin typeface="EB Garamond"/>
                        <a:ea typeface="EB Garamond"/>
                        <a:cs typeface="EB Garamond"/>
                        <a:sym typeface="EB Garamond"/>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r>
              <a:tr h="1327350">
                <a:tc>
                  <a:txBody>
                    <a:bodyPr/>
                    <a:lstStyle/>
                    <a:p>
                      <a:pPr indent="0" lvl="0" marL="0" marR="0" rtl="0" algn="ctr">
                        <a:spcBef>
                          <a:spcPts val="0"/>
                        </a:spcBef>
                        <a:spcAft>
                          <a:spcPts val="0"/>
                        </a:spcAft>
                        <a:buNone/>
                      </a:pPr>
                      <a:r>
                        <a:rPr b="1" i="0" lang="es" sz="900" u="none" strike="noStrike">
                          <a:solidFill>
                            <a:schemeClr val="dk2"/>
                          </a:solidFill>
                          <a:latin typeface="EB Garamond"/>
                          <a:ea typeface="EB Garamond"/>
                          <a:cs typeface="EB Garamond"/>
                          <a:sym typeface="EB Garamond"/>
                        </a:rPr>
                        <a:t>Contexto de pandemia: </a:t>
                      </a:r>
                      <a:r>
                        <a:rPr i="0" lang="es" sz="900" u="none" strike="noStrike">
                          <a:solidFill>
                            <a:schemeClr val="dk2"/>
                          </a:solidFill>
                          <a:latin typeface="EB Garamond"/>
                          <a:ea typeface="EB Garamond"/>
                          <a:cs typeface="EB Garamond"/>
                          <a:sym typeface="EB Garamond"/>
                        </a:rPr>
                        <a:t>momento histórico donde  la crisis sanitaria cambia las condiciones de vida.</a:t>
                      </a:r>
                      <a:endParaRPr>
                        <a:solidFill>
                          <a:schemeClr val="dk2"/>
                        </a:solidFill>
                        <a:latin typeface="EB Garamond"/>
                        <a:ea typeface="EB Garamond"/>
                        <a:cs typeface="EB Garamond"/>
                        <a:sym typeface="EB Garamond"/>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AD5D4"/>
                    </a:solidFill>
                  </a:tcPr>
                </a:tc>
                <a:tc>
                  <a:txBody>
                    <a:bodyPr/>
                    <a:lstStyle/>
                    <a:p>
                      <a:pPr indent="0" lvl="0" marL="0" marR="0" rtl="0" algn="l">
                        <a:spcBef>
                          <a:spcPts val="0"/>
                        </a:spcBef>
                        <a:spcAft>
                          <a:spcPts val="0"/>
                        </a:spcAft>
                        <a:buNone/>
                      </a:pPr>
                      <a:r>
                        <a:rPr b="1" i="0" lang="es" sz="900" u="none" strike="noStrike">
                          <a:solidFill>
                            <a:schemeClr val="dk2"/>
                          </a:solidFill>
                          <a:latin typeface="EB Garamond"/>
                          <a:ea typeface="EB Garamond"/>
                          <a:cs typeface="EB Garamond"/>
                          <a:sym typeface="EB Garamond"/>
                        </a:rPr>
                        <a:t>Presencia de pandemia</a:t>
                      </a:r>
                      <a:endParaRPr>
                        <a:solidFill>
                          <a:schemeClr val="dk2"/>
                        </a:solidFill>
                        <a:latin typeface="EB Garamond"/>
                        <a:ea typeface="EB Garamond"/>
                        <a:cs typeface="EB Garamond"/>
                        <a:sym typeface="EB Garamond"/>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AD5D4"/>
                    </a:solidFill>
                  </a:tcPr>
                </a:tc>
                <a:tc>
                  <a:txBody>
                    <a:bodyPr/>
                    <a:lstStyle/>
                    <a:p>
                      <a:pPr indent="0" lvl="0" marL="0" marR="0" rtl="0" algn="l">
                        <a:spcBef>
                          <a:spcPts val="0"/>
                        </a:spcBef>
                        <a:spcAft>
                          <a:spcPts val="0"/>
                        </a:spcAft>
                        <a:buNone/>
                      </a:pPr>
                      <a:r>
                        <a:rPr b="1" i="0" lang="es" sz="900" u="none" strike="noStrike">
                          <a:solidFill>
                            <a:schemeClr val="dk2"/>
                          </a:solidFill>
                          <a:latin typeface="EB Garamond"/>
                          <a:ea typeface="EB Garamond"/>
                          <a:cs typeface="EB Garamond"/>
                          <a:sym typeface="EB Garamond"/>
                        </a:rPr>
                        <a:t>Presencia de pandemia</a:t>
                      </a:r>
                      <a:r>
                        <a:rPr i="0" lang="es" sz="900" u="none" strike="noStrike">
                          <a:solidFill>
                            <a:schemeClr val="dk2"/>
                          </a:solidFill>
                          <a:latin typeface="EB Garamond"/>
                          <a:ea typeface="EB Garamond"/>
                          <a:cs typeface="EB Garamond"/>
                          <a:sym typeface="EB Garamond"/>
                        </a:rPr>
                        <a:t>: </a:t>
                      </a:r>
                      <a:endParaRPr i="0" sz="900" u="none" strike="noStrike">
                        <a:solidFill>
                          <a:schemeClr val="dk2"/>
                        </a:solidFill>
                        <a:latin typeface="EB Garamond"/>
                        <a:ea typeface="EB Garamond"/>
                        <a:cs typeface="EB Garamond"/>
                        <a:sym typeface="EB Garamond"/>
                      </a:endParaRPr>
                    </a:p>
                    <a:p>
                      <a:pPr indent="0" lvl="0" marL="0" marR="0" rtl="0" algn="l">
                        <a:spcBef>
                          <a:spcPts val="0"/>
                        </a:spcBef>
                        <a:spcAft>
                          <a:spcPts val="0"/>
                        </a:spcAft>
                        <a:buNone/>
                      </a:pPr>
                      <a:r>
                        <a:rPr i="0" lang="es" sz="900" u="none" strike="noStrike">
                          <a:solidFill>
                            <a:schemeClr val="dk2"/>
                          </a:solidFill>
                          <a:latin typeface="EB Garamond"/>
                          <a:ea typeface="EB Garamond"/>
                          <a:cs typeface="EB Garamond"/>
                          <a:sym typeface="EB Garamond"/>
                        </a:rPr>
                        <a:t>(1) Presencia de pandemia; </a:t>
                      </a:r>
                      <a:endParaRPr i="0" sz="900" u="none" strike="noStrike">
                        <a:solidFill>
                          <a:schemeClr val="dk2"/>
                        </a:solidFill>
                        <a:latin typeface="EB Garamond"/>
                        <a:ea typeface="EB Garamond"/>
                        <a:cs typeface="EB Garamond"/>
                        <a:sym typeface="EB Garamond"/>
                      </a:endParaRPr>
                    </a:p>
                    <a:p>
                      <a:pPr indent="0" lvl="0" marL="0" marR="0" rtl="0" algn="l">
                        <a:spcBef>
                          <a:spcPts val="0"/>
                        </a:spcBef>
                        <a:spcAft>
                          <a:spcPts val="0"/>
                        </a:spcAft>
                        <a:buNone/>
                      </a:pPr>
                      <a:r>
                        <a:rPr i="0" lang="es" sz="900" u="none" strike="noStrike">
                          <a:solidFill>
                            <a:schemeClr val="dk2"/>
                          </a:solidFill>
                          <a:latin typeface="EB Garamond"/>
                          <a:ea typeface="EB Garamond"/>
                          <a:cs typeface="EB Garamond"/>
                          <a:sym typeface="EB Garamond"/>
                        </a:rPr>
                        <a:t>(2) No presencia de pandemia</a:t>
                      </a:r>
                      <a:endParaRPr>
                        <a:solidFill>
                          <a:schemeClr val="dk2"/>
                        </a:solidFill>
                        <a:latin typeface="EB Garamond"/>
                        <a:ea typeface="EB Garamond"/>
                        <a:cs typeface="EB Garamond"/>
                        <a:sym typeface="EB Garamond"/>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AD5D4"/>
                    </a:solidFill>
                  </a:tcPr>
                </a:tc>
                <a:tc>
                  <a:txBody>
                    <a:bodyPr/>
                    <a:lstStyle/>
                    <a:p>
                      <a:pPr indent="0" lvl="0" marL="0" marR="0" rtl="0" algn="l">
                        <a:spcBef>
                          <a:spcPts val="0"/>
                        </a:spcBef>
                        <a:spcAft>
                          <a:spcPts val="0"/>
                        </a:spcAft>
                        <a:buNone/>
                      </a:pPr>
                      <a:r>
                        <a:rPr i="0" lang="es" sz="900" u="none" strike="noStrike">
                          <a:solidFill>
                            <a:schemeClr val="dk2"/>
                          </a:solidFill>
                          <a:latin typeface="EB Garamond"/>
                          <a:ea typeface="EB Garamond"/>
                          <a:cs typeface="EB Garamond"/>
                          <a:sym typeface="EB Garamond"/>
                        </a:rPr>
                        <a:t>Presencia de pandemia (año 2020); </a:t>
                      </a:r>
                      <a:endParaRPr i="0" sz="900" u="none" strike="noStrike">
                        <a:solidFill>
                          <a:schemeClr val="dk2"/>
                        </a:solidFill>
                        <a:latin typeface="EB Garamond"/>
                        <a:ea typeface="EB Garamond"/>
                        <a:cs typeface="EB Garamond"/>
                        <a:sym typeface="EB Garamond"/>
                      </a:endParaRPr>
                    </a:p>
                    <a:p>
                      <a:pPr indent="0" lvl="0" marL="0" marR="0" rtl="0" algn="l">
                        <a:spcBef>
                          <a:spcPts val="0"/>
                        </a:spcBef>
                        <a:spcAft>
                          <a:spcPts val="0"/>
                        </a:spcAft>
                        <a:buNone/>
                      </a:pPr>
                      <a:r>
                        <a:rPr i="0" lang="es" sz="900" u="none" strike="noStrike">
                          <a:solidFill>
                            <a:schemeClr val="dk2"/>
                          </a:solidFill>
                          <a:latin typeface="EB Garamond"/>
                          <a:ea typeface="EB Garamond"/>
                          <a:cs typeface="EB Garamond"/>
                          <a:sym typeface="EB Garamond"/>
                        </a:rPr>
                        <a:t>No presencia de pandemia (año 2019)</a:t>
                      </a:r>
                      <a:endParaRPr>
                        <a:solidFill>
                          <a:schemeClr val="dk2"/>
                        </a:solidFill>
                        <a:latin typeface="EB Garamond"/>
                        <a:ea typeface="EB Garamond"/>
                        <a:cs typeface="EB Garamond"/>
                        <a:sym typeface="EB Garamond"/>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AD5D4"/>
                    </a:solidFill>
                  </a:tcPr>
                </a:tc>
              </a:tr>
              <a:tr h="852000">
                <a:tc rowSpan="3">
                  <a:txBody>
                    <a:bodyPr/>
                    <a:lstStyle/>
                    <a:p>
                      <a:pPr indent="0" lvl="0" marL="0" marR="0" rtl="0" algn="ctr">
                        <a:spcBef>
                          <a:spcPts val="0"/>
                        </a:spcBef>
                        <a:spcAft>
                          <a:spcPts val="0"/>
                        </a:spcAft>
                        <a:buNone/>
                      </a:pPr>
                      <a:r>
                        <a:rPr b="1" i="0" lang="es" sz="900" u="none" strike="noStrike">
                          <a:solidFill>
                            <a:schemeClr val="dk2"/>
                          </a:solidFill>
                          <a:latin typeface="EB Garamond"/>
                          <a:ea typeface="EB Garamond"/>
                          <a:cs typeface="EB Garamond"/>
                          <a:sym typeface="EB Garamond"/>
                        </a:rPr>
                        <a:t>Violencia intrafamiliar:</a:t>
                      </a:r>
                      <a:r>
                        <a:rPr i="0" lang="es" sz="900" u="none" strike="noStrike">
                          <a:solidFill>
                            <a:schemeClr val="dk2"/>
                          </a:solidFill>
                          <a:latin typeface="EB Garamond"/>
                          <a:ea typeface="EB Garamond"/>
                          <a:cs typeface="EB Garamond"/>
                          <a:sym typeface="EB Garamond"/>
                        </a:rPr>
                        <a:t> La violencia doméstica abarca la totalidad de situaciones que pueden violentar y hacer daño a cualquier miembro integrante de una familia dentro de un hogar, donde cualquiera puede dañar o ser dañado. (Madeline, Mercedes, Hernández, Margarita, &amp; Presno, 2011)</a:t>
                      </a:r>
                      <a:endParaRPr b="1" i="0" sz="900" u="none" strike="noStrike">
                        <a:solidFill>
                          <a:schemeClr val="dk2"/>
                        </a:solidFill>
                        <a:latin typeface="EB Garamond"/>
                        <a:ea typeface="EB Garamond"/>
                        <a:cs typeface="EB Garamond"/>
                        <a:sym typeface="EB Garamond"/>
                      </a:endParaRPr>
                    </a:p>
                  </a:txBody>
                  <a:tcPr marT="5450" marB="0" marR="5450" marL="5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DEDED"/>
                    </a:solidFill>
                  </a:tcPr>
                </a:tc>
                <a:tc>
                  <a:txBody>
                    <a:bodyPr/>
                    <a:lstStyle/>
                    <a:p>
                      <a:pPr indent="0" lvl="0" marL="0" marR="0" rtl="0" algn="l">
                        <a:spcBef>
                          <a:spcPts val="0"/>
                        </a:spcBef>
                        <a:spcAft>
                          <a:spcPts val="0"/>
                        </a:spcAft>
                        <a:buNone/>
                      </a:pPr>
                      <a:r>
                        <a:rPr b="1" i="0" lang="es" sz="900" u="none" strike="noStrike">
                          <a:solidFill>
                            <a:schemeClr val="dk2"/>
                          </a:solidFill>
                          <a:latin typeface="EB Garamond"/>
                          <a:ea typeface="EB Garamond"/>
                          <a:cs typeface="EB Garamond"/>
                          <a:sym typeface="EB Garamond"/>
                        </a:rPr>
                        <a:t>Violencia física: </a:t>
                      </a:r>
                      <a:r>
                        <a:rPr i="0" lang="es" sz="900" u="none" strike="noStrike">
                          <a:solidFill>
                            <a:schemeClr val="dk2"/>
                          </a:solidFill>
                          <a:latin typeface="EB Garamond"/>
                          <a:ea typeface="EB Garamond"/>
                          <a:cs typeface="EB Garamond"/>
                          <a:sym typeface="EB Garamond"/>
                        </a:rPr>
                        <a:t>Cuando alguno de los integrantes del hogar hace uso intencional de la fuerza física con intención de causar daños tanto graves como leves (DESUC, 2014)</a:t>
                      </a:r>
                      <a:endParaRPr b="1" i="0" sz="900" u="none" strike="noStrike">
                        <a:solidFill>
                          <a:schemeClr val="dk2"/>
                        </a:solidFill>
                        <a:latin typeface="EB Garamond"/>
                        <a:ea typeface="EB Garamond"/>
                        <a:cs typeface="EB Garamond"/>
                        <a:sym typeface="EB Garamond"/>
                      </a:endParaRPr>
                    </a:p>
                  </a:txBody>
                  <a:tcPr marT="5450" marB="0" marR="5450" marL="5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rPr i="0" lang="es" sz="900" u="none" strike="noStrike">
                          <a:solidFill>
                            <a:schemeClr val="dk2"/>
                          </a:solidFill>
                          <a:latin typeface="EB Garamond"/>
                          <a:ea typeface="EB Garamond"/>
                          <a:cs typeface="EB Garamond"/>
                          <a:sym typeface="EB Garamond"/>
                        </a:rPr>
                        <a:t>Presencia de violencia física: </a:t>
                      </a:r>
                      <a:endParaRPr i="0" sz="900" u="none" strike="noStrike">
                        <a:solidFill>
                          <a:schemeClr val="dk2"/>
                        </a:solidFill>
                        <a:latin typeface="EB Garamond"/>
                        <a:ea typeface="EB Garamond"/>
                        <a:cs typeface="EB Garamond"/>
                        <a:sym typeface="EB Garamond"/>
                      </a:endParaRPr>
                    </a:p>
                    <a:p>
                      <a:pPr indent="0" lvl="0" marL="0" marR="0" rtl="0" algn="l">
                        <a:spcBef>
                          <a:spcPts val="0"/>
                        </a:spcBef>
                        <a:spcAft>
                          <a:spcPts val="0"/>
                        </a:spcAft>
                        <a:buNone/>
                      </a:pPr>
                      <a:r>
                        <a:rPr i="0" lang="es" sz="900" u="none" strike="noStrike">
                          <a:solidFill>
                            <a:schemeClr val="dk2"/>
                          </a:solidFill>
                          <a:latin typeface="EB Garamond"/>
                          <a:ea typeface="EB Garamond"/>
                          <a:cs typeface="EB Garamond"/>
                          <a:sym typeface="EB Garamond"/>
                        </a:rPr>
                        <a:t>(1) Presenta; </a:t>
                      </a:r>
                      <a:endParaRPr i="0" sz="900" u="none" strike="noStrike">
                        <a:solidFill>
                          <a:schemeClr val="dk2"/>
                        </a:solidFill>
                        <a:latin typeface="EB Garamond"/>
                        <a:ea typeface="EB Garamond"/>
                        <a:cs typeface="EB Garamond"/>
                        <a:sym typeface="EB Garamond"/>
                      </a:endParaRPr>
                    </a:p>
                    <a:p>
                      <a:pPr indent="0" lvl="0" marL="0" marR="0" rtl="0" algn="l">
                        <a:spcBef>
                          <a:spcPts val="0"/>
                        </a:spcBef>
                        <a:spcAft>
                          <a:spcPts val="0"/>
                        </a:spcAft>
                        <a:buNone/>
                      </a:pPr>
                      <a:r>
                        <a:rPr i="0" lang="es" sz="900" u="none" strike="noStrike">
                          <a:solidFill>
                            <a:schemeClr val="dk2"/>
                          </a:solidFill>
                          <a:latin typeface="EB Garamond"/>
                          <a:ea typeface="EB Garamond"/>
                          <a:cs typeface="EB Garamond"/>
                          <a:sym typeface="EB Garamond"/>
                        </a:rPr>
                        <a:t>(2) No presenta</a:t>
                      </a:r>
                      <a:endParaRPr>
                        <a:solidFill>
                          <a:schemeClr val="dk2"/>
                        </a:solidFill>
                        <a:latin typeface="EB Garamond"/>
                        <a:ea typeface="EB Garamond"/>
                        <a:cs typeface="EB Garamond"/>
                        <a:sym typeface="EB Garamond"/>
                      </a:endParaRPr>
                    </a:p>
                  </a:txBody>
                  <a:tcPr marT="5450" marB="0" marR="5450" marL="5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rPr i="0" lang="es" sz="900" u="none" strike="noStrike">
                          <a:solidFill>
                            <a:schemeClr val="dk2"/>
                          </a:solidFill>
                          <a:latin typeface="EB Garamond"/>
                          <a:ea typeface="EB Garamond"/>
                          <a:cs typeface="EB Garamond"/>
                          <a:sym typeface="EB Garamond"/>
                        </a:rPr>
                        <a:t>¿Durante los últimos 12 meses usted fue víctima de alguna lesión? Si; No</a:t>
                      </a:r>
                      <a:endParaRPr>
                        <a:solidFill>
                          <a:schemeClr val="dk2"/>
                        </a:solidFill>
                        <a:latin typeface="EB Garamond"/>
                        <a:ea typeface="EB Garamond"/>
                        <a:cs typeface="EB Garamond"/>
                        <a:sym typeface="EB Garamond"/>
                      </a:endParaRPr>
                    </a:p>
                  </a:txBody>
                  <a:tcPr marT="5450" marB="0" marR="5450" marL="5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r>
              <a:tr h="923325">
                <a:tc vMerge="1"/>
                <a:tc>
                  <a:txBody>
                    <a:bodyPr/>
                    <a:lstStyle/>
                    <a:p>
                      <a:pPr indent="0" lvl="0" marL="0" marR="0" rtl="0" algn="l">
                        <a:spcBef>
                          <a:spcPts val="0"/>
                        </a:spcBef>
                        <a:spcAft>
                          <a:spcPts val="0"/>
                        </a:spcAft>
                        <a:buNone/>
                      </a:pPr>
                      <a:r>
                        <a:rPr b="1" i="0" lang="es" sz="900" u="none" strike="noStrike">
                          <a:solidFill>
                            <a:schemeClr val="dk2"/>
                          </a:solidFill>
                          <a:latin typeface="EB Garamond"/>
                          <a:ea typeface="EB Garamond"/>
                          <a:cs typeface="EB Garamond"/>
                          <a:sym typeface="EB Garamond"/>
                        </a:rPr>
                        <a:t>Violencia psicológica: </a:t>
                      </a:r>
                      <a:r>
                        <a:rPr i="0" lang="es" sz="900" u="none" strike="noStrike">
                          <a:solidFill>
                            <a:schemeClr val="dk2"/>
                          </a:solidFill>
                          <a:latin typeface="EB Garamond"/>
                          <a:ea typeface="EB Garamond"/>
                          <a:cs typeface="EB Garamond"/>
                          <a:sym typeface="EB Garamond"/>
                        </a:rPr>
                        <a:t>Cualquier acto u omisión que puede dañar el autoestima, identidad o el desarrollo de alguno de los integrantes. (DESUC, 2014)</a:t>
                      </a:r>
                      <a:endParaRPr b="1" i="0" sz="900" u="none" strike="noStrike">
                        <a:solidFill>
                          <a:schemeClr val="dk2"/>
                        </a:solidFill>
                        <a:latin typeface="EB Garamond"/>
                        <a:ea typeface="EB Garamond"/>
                        <a:cs typeface="EB Garamond"/>
                        <a:sym typeface="EB Garamond"/>
                      </a:endParaRPr>
                    </a:p>
                  </a:txBody>
                  <a:tcPr marT="5450" marB="0" marR="5450" marL="5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rPr i="0" lang="es" sz="900" u="none" strike="noStrike">
                          <a:solidFill>
                            <a:schemeClr val="dk2"/>
                          </a:solidFill>
                          <a:latin typeface="EB Garamond"/>
                          <a:ea typeface="EB Garamond"/>
                          <a:cs typeface="EB Garamond"/>
                          <a:sym typeface="EB Garamond"/>
                        </a:rPr>
                        <a:t>Presencia de violencia psicológica: </a:t>
                      </a:r>
                      <a:endParaRPr i="0" sz="900" u="none" strike="noStrike">
                        <a:solidFill>
                          <a:schemeClr val="dk2"/>
                        </a:solidFill>
                        <a:latin typeface="EB Garamond"/>
                        <a:ea typeface="EB Garamond"/>
                        <a:cs typeface="EB Garamond"/>
                        <a:sym typeface="EB Garamond"/>
                      </a:endParaRPr>
                    </a:p>
                    <a:p>
                      <a:pPr indent="0" lvl="0" marL="0" marR="0" rtl="0" algn="l">
                        <a:spcBef>
                          <a:spcPts val="0"/>
                        </a:spcBef>
                        <a:spcAft>
                          <a:spcPts val="0"/>
                        </a:spcAft>
                        <a:buNone/>
                      </a:pPr>
                      <a:r>
                        <a:rPr i="0" lang="es" sz="900" u="none" strike="noStrike">
                          <a:solidFill>
                            <a:schemeClr val="dk2"/>
                          </a:solidFill>
                          <a:latin typeface="EB Garamond"/>
                          <a:ea typeface="EB Garamond"/>
                          <a:cs typeface="EB Garamond"/>
                          <a:sym typeface="EB Garamond"/>
                        </a:rPr>
                        <a:t>(1) Presenta; </a:t>
                      </a:r>
                      <a:endParaRPr i="0" sz="900" u="none" strike="noStrike">
                        <a:solidFill>
                          <a:schemeClr val="dk2"/>
                        </a:solidFill>
                        <a:latin typeface="EB Garamond"/>
                        <a:ea typeface="EB Garamond"/>
                        <a:cs typeface="EB Garamond"/>
                        <a:sym typeface="EB Garamond"/>
                      </a:endParaRPr>
                    </a:p>
                    <a:p>
                      <a:pPr indent="0" lvl="0" marL="0" marR="0" rtl="0" algn="l">
                        <a:spcBef>
                          <a:spcPts val="0"/>
                        </a:spcBef>
                        <a:spcAft>
                          <a:spcPts val="0"/>
                        </a:spcAft>
                        <a:buNone/>
                      </a:pPr>
                      <a:r>
                        <a:rPr i="0" lang="es" sz="900" u="none" strike="noStrike">
                          <a:solidFill>
                            <a:schemeClr val="dk2"/>
                          </a:solidFill>
                          <a:latin typeface="EB Garamond"/>
                          <a:ea typeface="EB Garamond"/>
                          <a:cs typeface="EB Garamond"/>
                          <a:sym typeface="EB Garamond"/>
                        </a:rPr>
                        <a:t>(2) No presenta</a:t>
                      </a:r>
                      <a:endParaRPr>
                        <a:solidFill>
                          <a:schemeClr val="dk2"/>
                        </a:solidFill>
                        <a:latin typeface="EB Garamond"/>
                        <a:ea typeface="EB Garamond"/>
                        <a:cs typeface="EB Garamond"/>
                        <a:sym typeface="EB Garamond"/>
                      </a:endParaRPr>
                    </a:p>
                  </a:txBody>
                  <a:tcPr marT="5450" marB="0" marR="5450" marL="5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rPr i="0" lang="es" sz="900" u="none" strike="noStrike">
                          <a:solidFill>
                            <a:schemeClr val="dk2"/>
                          </a:solidFill>
                          <a:latin typeface="EB Garamond"/>
                          <a:ea typeface="EB Garamond"/>
                          <a:cs typeface="EB Garamond"/>
                          <a:sym typeface="EB Garamond"/>
                        </a:rPr>
                        <a:t>Pensando en los últimos doce meses ¿Cuántas veces le ha sucedido esto? Insulto, menospecio o humillación, control de vida, etc. (Batería de preguntas con frecuencia "Solo una vez a Todos los días)</a:t>
                      </a:r>
                      <a:endParaRPr>
                        <a:solidFill>
                          <a:schemeClr val="dk2"/>
                        </a:solidFill>
                        <a:latin typeface="EB Garamond"/>
                        <a:ea typeface="EB Garamond"/>
                        <a:cs typeface="EB Garamond"/>
                        <a:sym typeface="EB Garamond"/>
                      </a:endParaRPr>
                    </a:p>
                  </a:txBody>
                  <a:tcPr marT="5450" marB="0" marR="5450" marL="5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r>
              <a:tr h="1076200">
                <a:tc vMerge="1"/>
                <a:tc>
                  <a:txBody>
                    <a:bodyPr/>
                    <a:lstStyle/>
                    <a:p>
                      <a:pPr indent="0" lvl="0" marL="0" marR="0" rtl="0" algn="l">
                        <a:spcBef>
                          <a:spcPts val="0"/>
                        </a:spcBef>
                        <a:spcAft>
                          <a:spcPts val="0"/>
                        </a:spcAft>
                        <a:buNone/>
                      </a:pPr>
                      <a:r>
                        <a:rPr b="1" i="0" lang="es" sz="900" u="none" strike="noStrike">
                          <a:solidFill>
                            <a:schemeClr val="dk2"/>
                          </a:solidFill>
                          <a:latin typeface="EB Garamond"/>
                          <a:ea typeface="EB Garamond"/>
                          <a:cs typeface="EB Garamond"/>
                          <a:sym typeface="EB Garamond"/>
                        </a:rPr>
                        <a:t>Violencia sexual: </a:t>
                      </a:r>
                      <a:r>
                        <a:rPr i="0" lang="es" sz="900" u="none" strike="noStrike">
                          <a:solidFill>
                            <a:schemeClr val="dk2"/>
                          </a:solidFill>
                          <a:latin typeface="EB Garamond"/>
                          <a:ea typeface="EB Garamond"/>
                          <a:cs typeface="EB Garamond"/>
                          <a:sym typeface="EB Garamond"/>
                        </a:rPr>
                        <a:t>En una relación de poder donde se hace uso de la fuerza, coerción, miedo o intimidación para realizar un acto sexual en contra de la voluntad de un integrante familiar para realizar algo degradante y humillante. (DESUC, 2014; SERNAM, 2009).</a:t>
                      </a:r>
                      <a:endParaRPr b="1" i="0" sz="900" u="none" strike="noStrike">
                        <a:solidFill>
                          <a:schemeClr val="dk2"/>
                        </a:solidFill>
                        <a:latin typeface="EB Garamond"/>
                        <a:ea typeface="EB Garamond"/>
                        <a:cs typeface="EB Garamond"/>
                        <a:sym typeface="EB Garamond"/>
                      </a:endParaRPr>
                    </a:p>
                  </a:txBody>
                  <a:tcPr marT="5450" marB="0" marR="5450" marL="5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rPr i="0" lang="es" sz="900" u="none" strike="noStrike">
                          <a:solidFill>
                            <a:schemeClr val="dk2"/>
                          </a:solidFill>
                          <a:latin typeface="EB Garamond"/>
                          <a:ea typeface="EB Garamond"/>
                          <a:cs typeface="EB Garamond"/>
                          <a:sym typeface="EB Garamond"/>
                        </a:rPr>
                        <a:t>Presencia de violencia sexual: </a:t>
                      </a:r>
                      <a:endParaRPr i="0" sz="900" u="none" strike="noStrike">
                        <a:solidFill>
                          <a:schemeClr val="dk2"/>
                        </a:solidFill>
                        <a:latin typeface="EB Garamond"/>
                        <a:ea typeface="EB Garamond"/>
                        <a:cs typeface="EB Garamond"/>
                        <a:sym typeface="EB Garamond"/>
                      </a:endParaRPr>
                    </a:p>
                    <a:p>
                      <a:pPr indent="0" lvl="0" marL="0" marR="0" rtl="0" algn="l">
                        <a:spcBef>
                          <a:spcPts val="0"/>
                        </a:spcBef>
                        <a:spcAft>
                          <a:spcPts val="0"/>
                        </a:spcAft>
                        <a:buNone/>
                      </a:pPr>
                      <a:r>
                        <a:rPr i="0" lang="es" sz="900" u="none" strike="noStrike">
                          <a:solidFill>
                            <a:schemeClr val="dk2"/>
                          </a:solidFill>
                          <a:latin typeface="EB Garamond"/>
                          <a:ea typeface="EB Garamond"/>
                          <a:cs typeface="EB Garamond"/>
                          <a:sym typeface="EB Garamond"/>
                        </a:rPr>
                        <a:t>(1) Presenta; </a:t>
                      </a:r>
                      <a:endParaRPr i="0" sz="900" u="none" strike="noStrike">
                        <a:solidFill>
                          <a:schemeClr val="dk2"/>
                        </a:solidFill>
                        <a:latin typeface="EB Garamond"/>
                        <a:ea typeface="EB Garamond"/>
                        <a:cs typeface="EB Garamond"/>
                        <a:sym typeface="EB Garamond"/>
                      </a:endParaRPr>
                    </a:p>
                    <a:p>
                      <a:pPr indent="0" lvl="0" marL="0" marR="0" rtl="0" algn="l">
                        <a:spcBef>
                          <a:spcPts val="0"/>
                        </a:spcBef>
                        <a:spcAft>
                          <a:spcPts val="0"/>
                        </a:spcAft>
                        <a:buNone/>
                      </a:pPr>
                      <a:r>
                        <a:rPr i="0" lang="es" sz="900" u="none" strike="noStrike">
                          <a:solidFill>
                            <a:schemeClr val="dk2"/>
                          </a:solidFill>
                          <a:latin typeface="EB Garamond"/>
                          <a:ea typeface="EB Garamond"/>
                          <a:cs typeface="EB Garamond"/>
                          <a:sym typeface="EB Garamond"/>
                        </a:rPr>
                        <a:t>(2) No presenta</a:t>
                      </a:r>
                      <a:endParaRPr>
                        <a:solidFill>
                          <a:schemeClr val="dk2"/>
                        </a:solidFill>
                        <a:latin typeface="EB Garamond"/>
                        <a:ea typeface="EB Garamond"/>
                        <a:cs typeface="EB Garamond"/>
                        <a:sym typeface="EB Garamond"/>
                      </a:endParaRPr>
                    </a:p>
                  </a:txBody>
                  <a:tcPr marT="5450" marB="0" marR="5450" marL="5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rPr i="0" lang="es" sz="900" u="none" strike="noStrike">
                          <a:solidFill>
                            <a:schemeClr val="dk2"/>
                          </a:solidFill>
                          <a:latin typeface="EB Garamond"/>
                          <a:ea typeface="EB Garamond"/>
                          <a:cs typeface="EB Garamond"/>
                          <a:sym typeface="EB Garamond"/>
                        </a:rPr>
                        <a:t>Pensando en los últimos doce meses ¿Cuántas veces le ha sucedido esto? obligación a tener relaciones sexuales, forzado físicamente a tener relaciones, etc. (Batería de preguntas con frecuencia "Solo una vez a Todos los días)</a:t>
                      </a:r>
                      <a:endParaRPr>
                        <a:solidFill>
                          <a:schemeClr val="dk2"/>
                        </a:solidFill>
                        <a:latin typeface="EB Garamond"/>
                        <a:ea typeface="EB Garamond"/>
                        <a:cs typeface="EB Garamond"/>
                        <a:sym typeface="EB Garamond"/>
                      </a:endParaRPr>
                    </a:p>
                  </a:txBody>
                  <a:tcPr marT="5450" marB="0" marR="5450" marL="5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37" name="Shape 237"/>
        <p:cNvGrpSpPr/>
        <p:nvPr/>
      </p:nvGrpSpPr>
      <p:grpSpPr>
        <a:xfrm>
          <a:off x="0" y="0"/>
          <a:ext cx="0" cy="0"/>
          <a:chOff x="0" y="0"/>
          <a:chExt cx="0" cy="0"/>
        </a:xfrm>
      </p:grpSpPr>
      <p:sp>
        <p:nvSpPr>
          <p:cNvPr id="238" name="Google Shape;238;p36"/>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457200" rtl="0" algn="ctr">
              <a:spcBef>
                <a:spcPts val="0"/>
              </a:spcBef>
              <a:spcAft>
                <a:spcPts val="0"/>
              </a:spcAft>
              <a:buClr>
                <a:schemeClr val="dk1"/>
              </a:buClr>
              <a:buSzPct val="30555"/>
              <a:buFont typeface="Arial"/>
              <a:buNone/>
            </a:pPr>
            <a:r>
              <a:rPr lang="es">
                <a:solidFill>
                  <a:schemeClr val="lt2"/>
                </a:solidFill>
                <a:latin typeface="EB Garamond"/>
                <a:ea typeface="EB Garamond"/>
                <a:cs typeface="EB Garamond"/>
                <a:sym typeface="EB Garamond"/>
              </a:rPr>
              <a:t>I.4. Conceptualización de variables e indicadores y operacionalización</a:t>
            </a:r>
            <a:endParaRPr>
              <a:solidFill>
                <a:schemeClr val="lt2"/>
              </a:solidFill>
              <a:latin typeface="EB Garamond"/>
              <a:ea typeface="EB Garamond"/>
              <a:cs typeface="EB Garamond"/>
              <a:sym typeface="EB Garamond"/>
            </a:endParaRPr>
          </a:p>
          <a:p>
            <a:pPr indent="0" lvl="0" marL="457200" rtl="0" algn="ctr">
              <a:spcBef>
                <a:spcPts val="0"/>
              </a:spcBef>
              <a:spcAft>
                <a:spcPts val="0"/>
              </a:spcAft>
              <a:buClr>
                <a:schemeClr val="dk1"/>
              </a:buClr>
              <a:buSzPct val="30555"/>
              <a:buFont typeface="Arial"/>
              <a:buNone/>
            </a:pPr>
            <a:r>
              <a:t/>
            </a:r>
            <a:endParaRPr>
              <a:solidFill>
                <a:schemeClr val="lt2"/>
              </a:solidFill>
              <a:latin typeface="EB Garamond"/>
              <a:ea typeface="EB Garamond"/>
              <a:cs typeface="EB Garamond"/>
              <a:sym typeface="EB Garamond"/>
            </a:endParaRPr>
          </a:p>
          <a:p>
            <a:pPr indent="0" lvl="0" marL="457200" rtl="0" algn="ctr">
              <a:spcBef>
                <a:spcPts val="0"/>
              </a:spcBef>
              <a:spcAft>
                <a:spcPts val="0"/>
              </a:spcAft>
              <a:buNone/>
            </a:pPr>
            <a:r>
              <a:rPr lang="es" sz="3266">
                <a:solidFill>
                  <a:schemeClr val="lt2"/>
                </a:solidFill>
                <a:latin typeface="EB Garamond"/>
                <a:ea typeface="EB Garamond"/>
                <a:cs typeface="EB Garamond"/>
                <a:sym typeface="EB Garamond"/>
              </a:rPr>
              <a:t>I.4.3. Tipos de variables y niveles de medición</a:t>
            </a:r>
            <a:endParaRPr sz="3266">
              <a:solidFill>
                <a:schemeClr val="lt2"/>
              </a:solidFill>
              <a:latin typeface="EB Garamond"/>
              <a:ea typeface="EB Garamond"/>
              <a:cs typeface="EB Garamond"/>
              <a:sym typeface="EB Garamond"/>
            </a:endParaRPr>
          </a:p>
        </p:txBody>
      </p:sp>
      <p:sp>
        <p:nvSpPr>
          <p:cNvPr id="239" name="Google Shape;239;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¿Qué es una variable?</a:t>
            </a:r>
            <a:endParaRPr b="1">
              <a:latin typeface="EB Garamond"/>
              <a:ea typeface="EB Garamond"/>
              <a:cs typeface="EB Garamond"/>
              <a:sym typeface="EB Garamond"/>
            </a:endParaRPr>
          </a:p>
        </p:txBody>
      </p:sp>
      <p:sp>
        <p:nvSpPr>
          <p:cNvPr id="245" name="Google Shape;245;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246" name="Google Shape;246;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457200" rtl="0" algn="l">
              <a:lnSpc>
                <a:spcPct val="100000"/>
              </a:lnSpc>
              <a:spcBef>
                <a:spcPts val="0"/>
              </a:spcBef>
              <a:spcAft>
                <a:spcPts val="0"/>
              </a:spcAft>
              <a:buNone/>
            </a:pPr>
            <a:r>
              <a:t/>
            </a:r>
            <a:endParaRPr>
              <a:latin typeface="EB Garamond"/>
              <a:ea typeface="EB Garamond"/>
              <a:cs typeface="EB Garamond"/>
              <a:sym typeface="EB Garamond"/>
            </a:endParaRPr>
          </a:p>
          <a:p>
            <a:pPr indent="-457200" lvl="0" marL="457200" rtl="0" algn="l">
              <a:lnSpc>
                <a:spcPct val="100000"/>
              </a:lnSpc>
              <a:spcBef>
                <a:spcPts val="1000"/>
              </a:spcBef>
              <a:spcAft>
                <a:spcPts val="0"/>
              </a:spcAft>
              <a:buClr>
                <a:schemeClr val="dk2"/>
              </a:buClr>
              <a:buSzPts val="1800"/>
              <a:buFont typeface="EB Garamond"/>
              <a:buChar char="✔"/>
            </a:pPr>
            <a:r>
              <a:rPr lang="es">
                <a:latin typeface="EB Garamond"/>
                <a:ea typeface="EB Garamond"/>
                <a:cs typeface="EB Garamond"/>
                <a:sym typeface="EB Garamond"/>
              </a:rPr>
              <a:t>Es una </a:t>
            </a:r>
            <a:r>
              <a:rPr lang="es">
                <a:highlight>
                  <a:srgbClr val="FDBF41"/>
                </a:highlight>
                <a:latin typeface="EB Garamond"/>
                <a:ea typeface="EB Garamond"/>
                <a:cs typeface="EB Garamond"/>
                <a:sym typeface="EB Garamond"/>
              </a:rPr>
              <a:t>característica</a:t>
            </a:r>
            <a:r>
              <a:rPr lang="es">
                <a:latin typeface="EB Garamond"/>
                <a:ea typeface="EB Garamond"/>
                <a:cs typeface="EB Garamond"/>
                <a:sym typeface="EB Garamond"/>
              </a:rPr>
              <a:t>, que puede fluctuar y cuya variación puede adoptar diferentes valores.</a:t>
            </a:r>
            <a:endParaRPr>
              <a:latin typeface="EB Garamond"/>
              <a:ea typeface="EB Garamond"/>
              <a:cs typeface="EB Garamond"/>
              <a:sym typeface="EB Garamond"/>
            </a:endParaRPr>
          </a:p>
          <a:p>
            <a:pPr indent="-457200" lvl="0" marL="457200" rtl="0" algn="l">
              <a:lnSpc>
                <a:spcPct val="100000"/>
              </a:lnSpc>
              <a:spcBef>
                <a:spcPts val="1000"/>
              </a:spcBef>
              <a:spcAft>
                <a:spcPts val="0"/>
              </a:spcAft>
              <a:buClr>
                <a:schemeClr val="dk2"/>
              </a:buClr>
              <a:buSzPts val="1800"/>
              <a:buFont typeface="EB Garamond"/>
              <a:buChar char="✔"/>
            </a:pPr>
            <a:r>
              <a:rPr lang="es">
                <a:latin typeface="EB Garamond"/>
                <a:ea typeface="EB Garamond"/>
                <a:cs typeface="EB Garamond"/>
                <a:sym typeface="EB Garamond"/>
              </a:rPr>
              <a:t>La </a:t>
            </a:r>
            <a:r>
              <a:rPr lang="es">
                <a:highlight>
                  <a:srgbClr val="FDBF41"/>
                </a:highlight>
                <a:latin typeface="EB Garamond"/>
                <a:ea typeface="EB Garamond"/>
                <a:cs typeface="EB Garamond"/>
                <a:sym typeface="EB Garamond"/>
              </a:rPr>
              <a:t>variación</a:t>
            </a:r>
            <a:r>
              <a:rPr lang="es">
                <a:latin typeface="EB Garamond"/>
                <a:ea typeface="EB Garamond"/>
                <a:cs typeface="EB Garamond"/>
                <a:sym typeface="EB Garamond"/>
              </a:rPr>
              <a:t> tiene que ser susceptible de </a:t>
            </a:r>
            <a:r>
              <a:rPr lang="es">
                <a:highlight>
                  <a:srgbClr val="FDBF41"/>
                </a:highlight>
                <a:latin typeface="EB Garamond"/>
                <a:ea typeface="EB Garamond"/>
                <a:cs typeface="EB Garamond"/>
                <a:sym typeface="EB Garamond"/>
              </a:rPr>
              <a:t>medirse</a:t>
            </a:r>
            <a:r>
              <a:rPr lang="es">
                <a:latin typeface="EB Garamond"/>
                <a:ea typeface="EB Garamond"/>
                <a:cs typeface="EB Garamond"/>
                <a:sym typeface="EB Garamond"/>
              </a:rPr>
              <a:t>/evaluarse.</a:t>
            </a:r>
            <a:endParaRPr>
              <a:latin typeface="EB Garamond"/>
              <a:ea typeface="EB Garamond"/>
              <a:cs typeface="EB Garamond"/>
              <a:sym typeface="EB Garamond"/>
            </a:endParaRPr>
          </a:p>
          <a:p>
            <a:pPr indent="-457200" lvl="0" marL="457200" rtl="0" algn="l">
              <a:lnSpc>
                <a:spcPct val="100000"/>
              </a:lnSpc>
              <a:spcBef>
                <a:spcPts val="1000"/>
              </a:spcBef>
              <a:spcAft>
                <a:spcPts val="0"/>
              </a:spcAft>
              <a:buClr>
                <a:schemeClr val="dk2"/>
              </a:buClr>
              <a:buSzPts val="1800"/>
              <a:buFont typeface="EB Garamond"/>
              <a:buChar char="✔"/>
            </a:pPr>
            <a:r>
              <a:rPr lang="es">
                <a:latin typeface="EB Garamond"/>
                <a:ea typeface="EB Garamond"/>
                <a:cs typeface="EB Garamond"/>
                <a:sym typeface="EB Garamond"/>
              </a:rPr>
              <a:t>El concepto de variable se aplica a </a:t>
            </a:r>
            <a:r>
              <a:rPr lang="es">
                <a:highlight>
                  <a:srgbClr val="FDBF41"/>
                </a:highlight>
                <a:latin typeface="EB Garamond"/>
                <a:ea typeface="EB Garamond"/>
                <a:cs typeface="EB Garamond"/>
                <a:sym typeface="EB Garamond"/>
              </a:rPr>
              <a:t>personas, seres vivos, objetos, hechos y fenómenos.</a:t>
            </a:r>
            <a:endParaRPr>
              <a:latin typeface="EB Garamond"/>
              <a:ea typeface="EB Garamond"/>
              <a:cs typeface="EB Garamond"/>
              <a:sym typeface="EB Garamond"/>
            </a:endParaRPr>
          </a:p>
          <a:p>
            <a:pPr indent="-457200" lvl="0" marL="457200" rtl="0" algn="l">
              <a:lnSpc>
                <a:spcPct val="100000"/>
              </a:lnSpc>
              <a:spcBef>
                <a:spcPts val="1000"/>
              </a:spcBef>
              <a:spcAft>
                <a:spcPts val="0"/>
              </a:spcAft>
              <a:buClr>
                <a:schemeClr val="dk2"/>
              </a:buClr>
              <a:buSzPts val="1800"/>
              <a:buFont typeface="EB Garamond"/>
              <a:buChar char="✔"/>
            </a:pPr>
            <a:r>
              <a:rPr lang="es">
                <a:latin typeface="EB Garamond"/>
                <a:ea typeface="EB Garamond"/>
                <a:cs typeface="EB Garamond"/>
                <a:sym typeface="EB Garamond"/>
              </a:rPr>
              <a:t>Reúne lógicamente </a:t>
            </a:r>
            <a:r>
              <a:rPr lang="es">
                <a:highlight>
                  <a:srgbClr val="FDBF41"/>
                </a:highlight>
                <a:latin typeface="EB Garamond"/>
                <a:ea typeface="EB Garamond"/>
                <a:cs typeface="EB Garamond"/>
                <a:sym typeface="EB Garamond"/>
              </a:rPr>
              <a:t>atributos que son exhaustivos y mutuamente excluyentes.</a:t>
            </a:r>
            <a:endParaRPr>
              <a:latin typeface="EB Garamond"/>
              <a:ea typeface="EB Garamond"/>
              <a:cs typeface="EB Garamond"/>
              <a:sym typeface="EB Garamond"/>
            </a:endParaRPr>
          </a:p>
          <a:p>
            <a:pPr indent="-457200" lvl="0" marL="457200" rtl="0" algn="l">
              <a:lnSpc>
                <a:spcPct val="100000"/>
              </a:lnSpc>
              <a:spcBef>
                <a:spcPts val="1000"/>
              </a:spcBef>
              <a:spcAft>
                <a:spcPts val="1000"/>
              </a:spcAft>
              <a:buClr>
                <a:schemeClr val="dk2"/>
              </a:buClr>
              <a:buSzPts val="1800"/>
              <a:buFont typeface="EB Garamond"/>
              <a:buChar char="✔"/>
            </a:pPr>
            <a:r>
              <a:rPr lang="es">
                <a:latin typeface="EB Garamond"/>
                <a:ea typeface="EB Garamond"/>
                <a:cs typeface="EB Garamond"/>
                <a:sym typeface="EB Garamond"/>
              </a:rPr>
              <a:t>Los atributos son </a:t>
            </a:r>
            <a:r>
              <a:rPr lang="es">
                <a:highlight>
                  <a:srgbClr val="FDBF41"/>
                </a:highlight>
                <a:latin typeface="EB Garamond"/>
                <a:ea typeface="EB Garamond"/>
                <a:cs typeface="EB Garamond"/>
                <a:sym typeface="EB Garamond"/>
              </a:rPr>
              <a:t>cualidades o características que describen</a:t>
            </a:r>
            <a:r>
              <a:rPr lang="es">
                <a:latin typeface="EB Garamond"/>
                <a:ea typeface="EB Garamond"/>
                <a:cs typeface="EB Garamond"/>
                <a:sym typeface="EB Garamond"/>
              </a:rPr>
              <a:t> un objeto o individuo.</a:t>
            </a:r>
            <a:endParaRPr>
              <a:latin typeface="EB Garamond"/>
              <a:ea typeface="EB Garamond"/>
              <a:cs typeface="EB Garamond"/>
              <a:sym typeface="EB Garamon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Mundo de las variables</a:t>
            </a:r>
            <a:endParaRPr b="1">
              <a:latin typeface="EB Garamond"/>
              <a:ea typeface="EB Garamond"/>
              <a:cs typeface="EB Garamond"/>
              <a:sym typeface="EB Garamond"/>
            </a:endParaRPr>
          </a:p>
        </p:txBody>
      </p:sp>
      <p:sp>
        <p:nvSpPr>
          <p:cNvPr id="252" name="Google Shape;252;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253" name="Google Shape;253;p38"/>
          <p:cNvSpPr/>
          <p:nvPr/>
        </p:nvSpPr>
        <p:spPr>
          <a:xfrm>
            <a:off x="508182" y="2007071"/>
            <a:ext cx="1917600" cy="1237800"/>
          </a:xfrm>
          <a:prstGeom prst="roundRect">
            <a:avLst>
              <a:gd fmla="val 16667" name="adj"/>
            </a:avLst>
          </a:prstGeom>
          <a:solidFill>
            <a:srgbClr val="A64D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No métricas</a:t>
            </a:r>
            <a:endParaRPr sz="1500">
              <a:solidFill>
                <a:srgbClr val="FFFFFF"/>
              </a:solidFill>
              <a:latin typeface="EB Garamond"/>
              <a:ea typeface="EB Garamond"/>
              <a:cs typeface="EB Garamond"/>
              <a:sym typeface="EB Garamond"/>
            </a:endParaRPr>
          </a:p>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(Categóricas)</a:t>
            </a:r>
            <a:endParaRPr sz="1500">
              <a:solidFill>
                <a:srgbClr val="FFFFFF"/>
              </a:solidFill>
              <a:latin typeface="EB Garamond"/>
              <a:ea typeface="EB Garamond"/>
              <a:cs typeface="EB Garamond"/>
              <a:sym typeface="EB Garamond"/>
            </a:endParaRPr>
          </a:p>
        </p:txBody>
      </p:sp>
      <p:sp>
        <p:nvSpPr>
          <p:cNvPr id="254" name="Google Shape;254;p38"/>
          <p:cNvSpPr/>
          <p:nvPr/>
        </p:nvSpPr>
        <p:spPr>
          <a:xfrm>
            <a:off x="508182" y="3428438"/>
            <a:ext cx="1917600" cy="1237800"/>
          </a:xfrm>
          <a:prstGeom prst="roundRect">
            <a:avLst>
              <a:gd fmla="val 16667" name="adj"/>
            </a:avLst>
          </a:prstGeom>
          <a:solidFill>
            <a:srgbClr val="A64D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Métricas</a:t>
            </a:r>
            <a:endParaRPr sz="1500">
              <a:solidFill>
                <a:srgbClr val="FFFFFF"/>
              </a:solidFill>
              <a:latin typeface="EB Garamond"/>
              <a:ea typeface="EB Garamond"/>
              <a:cs typeface="EB Garamond"/>
              <a:sym typeface="EB Garamond"/>
            </a:endParaRPr>
          </a:p>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(Numéricas)</a:t>
            </a:r>
            <a:endParaRPr sz="1500">
              <a:solidFill>
                <a:srgbClr val="FFFFFF"/>
              </a:solidFill>
              <a:latin typeface="EB Garamond"/>
              <a:ea typeface="EB Garamond"/>
              <a:cs typeface="EB Garamond"/>
              <a:sym typeface="EB Garamond"/>
            </a:endParaRPr>
          </a:p>
        </p:txBody>
      </p:sp>
      <p:sp>
        <p:nvSpPr>
          <p:cNvPr id="255" name="Google Shape;255;p38"/>
          <p:cNvSpPr/>
          <p:nvPr/>
        </p:nvSpPr>
        <p:spPr>
          <a:xfrm>
            <a:off x="2699481" y="2047942"/>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Nominal</a:t>
            </a:r>
            <a:endParaRPr sz="1500">
              <a:latin typeface="EB Garamond"/>
              <a:ea typeface="EB Garamond"/>
              <a:cs typeface="EB Garamond"/>
              <a:sym typeface="EB Garamond"/>
            </a:endParaRPr>
          </a:p>
        </p:txBody>
      </p:sp>
      <p:sp>
        <p:nvSpPr>
          <p:cNvPr id="256" name="Google Shape;256;p38"/>
          <p:cNvSpPr/>
          <p:nvPr/>
        </p:nvSpPr>
        <p:spPr>
          <a:xfrm>
            <a:off x="2699481" y="2758626"/>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Ordinal</a:t>
            </a:r>
            <a:endParaRPr sz="1500">
              <a:latin typeface="EB Garamond"/>
              <a:ea typeface="EB Garamond"/>
              <a:cs typeface="EB Garamond"/>
              <a:sym typeface="EB Garamond"/>
            </a:endParaRPr>
          </a:p>
        </p:txBody>
      </p:sp>
      <p:sp>
        <p:nvSpPr>
          <p:cNvPr id="257" name="Google Shape;257;p38"/>
          <p:cNvSpPr/>
          <p:nvPr/>
        </p:nvSpPr>
        <p:spPr>
          <a:xfrm>
            <a:off x="2699481" y="3469310"/>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Intervalo</a:t>
            </a:r>
            <a:endParaRPr sz="1500">
              <a:latin typeface="EB Garamond"/>
              <a:ea typeface="EB Garamond"/>
              <a:cs typeface="EB Garamond"/>
              <a:sym typeface="EB Garamond"/>
            </a:endParaRPr>
          </a:p>
        </p:txBody>
      </p:sp>
      <p:sp>
        <p:nvSpPr>
          <p:cNvPr id="258" name="Google Shape;258;p38"/>
          <p:cNvSpPr/>
          <p:nvPr/>
        </p:nvSpPr>
        <p:spPr>
          <a:xfrm>
            <a:off x="2699481" y="4166020"/>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Razón</a:t>
            </a:r>
            <a:endParaRPr sz="1500">
              <a:latin typeface="EB Garamond"/>
              <a:ea typeface="EB Garamond"/>
              <a:cs typeface="EB Garamond"/>
              <a:sym typeface="EB Garamond"/>
            </a:endParaRPr>
          </a:p>
        </p:txBody>
      </p:sp>
      <p:sp>
        <p:nvSpPr>
          <p:cNvPr id="259" name="Google Shape;259;p38"/>
          <p:cNvSpPr txBox="1"/>
          <p:nvPr/>
        </p:nvSpPr>
        <p:spPr>
          <a:xfrm>
            <a:off x="508174" y="1361250"/>
            <a:ext cx="1917600" cy="323100"/>
          </a:xfrm>
          <a:prstGeom prst="rect">
            <a:avLst/>
          </a:prstGeom>
          <a:solidFill>
            <a:srgbClr val="C27BA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 sz="1500">
                <a:solidFill>
                  <a:schemeClr val="dk2"/>
                </a:solidFill>
                <a:latin typeface="EB Garamond"/>
                <a:ea typeface="EB Garamond"/>
                <a:cs typeface="EB Garamond"/>
                <a:sym typeface="EB Garamond"/>
              </a:rPr>
              <a:t>TIPOS</a:t>
            </a:r>
            <a:endParaRPr sz="1500">
              <a:solidFill>
                <a:schemeClr val="dk2"/>
              </a:solidFill>
              <a:latin typeface="EB Garamond"/>
              <a:ea typeface="EB Garamond"/>
              <a:cs typeface="EB Garamond"/>
              <a:sym typeface="EB Garamond"/>
            </a:endParaRPr>
          </a:p>
        </p:txBody>
      </p:sp>
      <p:sp>
        <p:nvSpPr>
          <p:cNvPr id="260" name="Google Shape;260;p38"/>
          <p:cNvSpPr txBox="1"/>
          <p:nvPr/>
        </p:nvSpPr>
        <p:spPr>
          <a:xfrm>
            <a:off x="2699475" y="1361250"/>
            <a:ext cx="1917600" cy="554100"/>
          </a:xfrm>
          <a:prstGeom prst="rect">
            <a:avLst/>
          </a:prstGeom>
          <a:solidFill>
            <a:srgbClr val="AAD5D4"/>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 sz="1500">
                <a:solidFill>
                  <a:schemeClr val="dk2"/>
                </a:solidFill>
                <a:latin typeface="EB Garamond"/>
                <a:ea typeface="EB Garamond"/>
                <a:cs typeface="EB Garamond"/>
                <a:sym typeface="EB Garamond"/>
              </a:rPr>
              <a:t>NIVEL DE MEDICIÓN</a:t>
            </a:r>
            <a:endParaRPr sz="1500">
              <a:solidFill>
                <a:schemeClr val="dk2"/>
              </a:solidFill>
              <a:latin typeface="EB Garamond"/>
              <a:ea typeface="EB Garamond"/>
              <a:cs typeface="EB Garamond"/>
              <a:sym typeface="EB Garamond"/>
            </a:endParaRPr>
          </a:p>
        </p:txBody>
      </p:sp>
      <p:sp>
        <p:nvSpPr>
          <p:cNvPr id="261" name="Google Shape;261;p38"/>
          <p:cNvSpPr/>
          <p:nvPr/>
        </p:nvSpPr>
        <p:spPr>
          <a:xfrm>
            <a:off x="6871250" y="2055750"/>
            <a:ext cx="1917600" cy="6564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Dependiente</a:t>
            </a:r>
            <a:endParaRPr sz="1500">
              <a:latin typeface="EB Garamond"/>
              <a:ea typeface="EB Garamond"/>
              <a:cs typeface="EB Garamond"/>
              <a:sym typeface="EB Garamond"/>
            </a:endParaRPr>
          </a:p>
        </p:txBody>
      </p:sp>
      <p:sp>
        <p:nvSpPr>
          <p:cNvPr id="262" name="Google Shape;262;p38"/>
          <p:cNvSpPr/>
          <p:nvPr/>
        </p:nvSpPr>
        <p:spPr>
          <a:xfrm>
            <a:off x="6871249" y="3013767"/>
            <a:ext cx="1917600" cy="6888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Independiente</a:t>
            </a:r>
            <a:endParaRPr sz="1500">
              <a:latin typeface="EB Garamond"/>
              <a:ea typeface="EB Garamond"/>
              <a:cs typeface="EB Garamond"/>
              <a:sym typeface="EB Garamond"/>
            </a:endParaRPr>
          </a:p>
        </p:txBody>
      </p:sp>
      <p:sp>
        <p:nvSpPr>
          <p:cNvPr id="263" name="Google Shape;263;p38"/>
          <p:cNvSpPr/>
          <p:nvPr/>
        </p:nvSpPr>
        <p:spPr>
          <a:xfrm>
            <a:off x="6871249" y="4004174"/>
            <a:ext cx="1917600" cy="6888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Control</a:t>
            </a:r>
            <a:endParaRPr sz="1500">
              <a:latin typeface="EB Garamond"/>
              <a:ea typeface="EB Garamond"/>
              <a:cs typeface="EB Garamond"/>
              <a:sym typeface="EB Garamond"/>
            </a:endParaRPr>
          </a:p>
        </p:txBody>
      </p:sp>
      <p:sp>
        <p:nvSpPr>
          <p:cNvPr id="264" name="Google Shape;264;p38"/>
          <p:cNvSpPr txBox="1"/>
          <p:nvPr/>
        </p:nvSpPr>
        <p:spPr>
          <a:xfrm>
            <a:off x="6871250" y="1361250"/>
            <a:ext cx="1917600" cy="554100"/>
          </a:xfrm>
          <a:prstGeom prst="rect">
            <a:avLst/>
          </a:prstGeom>
          <a:solidFill>
            <a:srgbClr val="A5A5A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 sz="1500">
                <a:solidFill>
                  <a:schemeClr val="dk2"/>
                </a:solidFill>
                <a:latin typeface="EB Garamond"/>
                <a:ea typeface="EB Garamond"/>
                <a:cs typeface="EB Garamond"/>
                <a:sym typeface="EB Garamond"/>
              </a:rPr>
              <a:t>FUNCIÓN EN LA INVESTIGACIÓN</a:t>
            </a:r>
            <a:endParaRPr sz="1500">
              <a:solidFill>
                <a:schemeClr val="dk2"/>
              </a:solidFill>
              <a:latin typeface="EB Garamond"/>
              <a:ea typeface="EB Garamond"/>
              <a:cs typeface="EB Garamond"/>
              <a:sym typeface="EB Garamond"/>
            </a:endParaRPr>
          </a:p>
        </p:txBody>
      </p:sp>
      <p:sp>
        <p:nvSpPr>
          <p:cNvPr id="265" name="Google Shape;265;p38"/>
          <p:cNvSpPr/>
          <p:nvPr/>
        </p:nvSpPr>
        <p:spPr>
          <a:xfrm>
            <a:off x="4801325" y="2774075"/>
            <a:ext cx="1917600" cy="527100"/>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chemeClr val="dk2"/>
                </a:solidFill>
                <a:latin typeface="EB Garamond"/>
                <a:ea typeface="EB Garamond"/>
                <a:cs typeface="EB Garamond"/>
                <a:sym typeface="EB Garamond"/>
              </a:rPr>
              <a:t>Continua</a:t>
            </a:r>
            <a:endParaRPr sz="1500">
              <a:solidFill>
                <a:schemeClr val="dk2"/>
              </a:solidFill>
              <a:latin typeface="EB Garamond"/>
              <a:ea typeface="EB Garamond"/>
              <a:cs typeface="EB Garamond"/>
              <a:sym typeface="EB Garamond"/>
            </a:endParaRPr>
          </a:p>
        </p:txBody>
      </p:sp>
      <p:sp>
        <p:nvSpPr>
          <p:cNvPr id="266" name="Google Shape;266;p38"/>
          <p:cNvSpPr/>
          <p:nvPr/>
        </p:nvSpPr>
        <p:spPr>
          <a:xfrm>
            <a:off x="4801325" y="2070450"/>
            <a:ext cx="1917600" cy="527100"/>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chemeClr val="dk2"/>
                </a:solidFill>
                <a:latin typeface="EB Garamond"/>
                <a:ea typeface="EB Garamond"/>
                <a:cs typeface="EB Garamond"/>
                <a:sym typeface="EB Garamond"/>
              </a:rPr>
              <a:t>Discreta</a:t>
            </a:r>
            <a:endParaRPr sz="1500">
              <a:solidFill>
                <a:schemeClr val="dk2"/>
              </a:solidFill>
              <a:latin typeface="EB Garamond"/>
              <a:ea typeface="EB Garamond"/>
              <a:cs typeface="EB Garamond"/>
              <a:sym typeface="EB Garamond"/>
            </a:endParaRPr>
          </a:p>
        </p:txBody>
      </p:sp>
      <p:sp>
        <p:nvSpPr>
          <p:cNvPr id="267" name="Google Shape;267;p38"/>
          <p:cNvSpPr txBox="1"/>
          <p:nvPr/>
        </p:nvSpPr>
        <p:spPr>
          <a:xfrm>
            <a:off x="4801325" y="1361250"/>
            <a:ext cx="1917600" cy="554100"/>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 sz="1500">
                <a:solidFill>
                  <a:schemeClr val="dk2"/>
                </a:solidFill>
                <a:latin typeface="EB Garamond"/>
                <a:ea typeface="EB Garamond"/>
                <a:cs typeface="EB Garamond"/>
                <a:sym typeface="EB Garamond"/>
              </a:rPr>
              <a:t>ESCALA DE MEDICIÓN</a:t>
            </a:r>
            <a:endParaRPr sz="1500">
              <a:solidFill>
                <a:schemeClr val="dk2"/>
              </a:solidFill>
              <a:latin typeface="EB Garamond"/>
              <a:ea typeface="EB Garamond"/>
              <a:cs typeface="EB Garamond"/>
              <a:sym typeface="EB Garamon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Mundo de las variables</a:t>
            </a:r>
            <a:endParaRPr b="1">
              <a:latin typeface="EB Garamond"/>
              <a:ea typeface="EB Garamond"/>
              <a:cs typeface="EB Garamond"/>
              <a:sym typeface="EB Garamond"/>
            </a:endParaRPr>
          </a:p>
        </p:txBody>
      </p:sp>
      <p:sp>
        <p:nvSpPr>
          <p:cNvPr id="273" name="Google Shape;273;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274" name="Google Shape;274;p39"/>
          <p:cNvSpPr/>
          <p:nvPr/>
        </p:nvSpPr>
        <p:spPr>
          <a:xfrm>
            <a:off x="508182" y="2007071"/>
            <a:ext cx="1917600" cy="1237800"/>
          </a:xfrm>
          <a:prstGeom prst="roundRect">
            <a:avLst>
              <a:gd fmla="val 16667" name="adj"/>
            </a:avLst>
          </a:prstGeom>
          <a:solidFill>
            <a:srgbClr val="A64D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No métricas</a:t>
            </a:r>
            <a:endParaRPr sz="1500">
              <a:solidFill>
                <a:srgbClr val="FFFFFF"/>
              </a:solidFill>
              <a:latin typeface="EB Garamond"/>
              <a:ea typeface="EB Garamond"/>
              <a:cs typeface="EB Garamond"/>
              <a:sym typeface="EB Garamond"/>
            </a:endParaRPr>
          </a:p>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(Categóricas)</a:t>
            </a:r>
            <a:endParaRPr sz="1500">
              <a:solidFill>
                <a:srgbClr val="FFFFFF"/>
              </a:solidFill>
              <a:latin typeface="EB Garamond"/>
              <a:ea typeface="EB Garamond"/>
              <a:cs typeface="EB Garamond"/>
              <a:sym typeface="EB Garamond"/>
            </a:endParaRPr>
          </a:p>
        </p:txBody>
      </p:sp>
      <p:sp>
        <p:nvSpPr>
          <p:cNvPr id="275" name="Google Shape;275;p39"/>
          <p:cNvSpPr/>
          <p:nvPr/>
        </p:nvSpPr>
        <p:spPr>
          <a:xfrm>
            <a:off x="508182" y="3428438"/>
            <a:ext cx="1917600" cy="1237800"/>
          </a:xfrm>
          <a:prstGeom prst="roundRect">
            <a:avLst>
              <a:gd fmla="val 16667" name="adj"/>
            </a:avLst>
          </a:prstGeom>
          <a:solidFill>
            <a:srgbClr val="A64D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Métricas</a:t>
            </a:r>
            <a:endParaRPr sz="1500">
              <a:solidFill>
                <a:srgbClr val="FFFFFF"/>
              </a:solidFill>
              <a:latin typeface="EB Garamond"/>
              <a:ea typeface="EB Garamond"/>
              <a:cs typeface="EB Garamond"/>
              <a:sym typeface="EB Garamond"/>
            </a:endParaRPr>
          </a:p>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(Numéricas)</a:t>
            </a:r>
            <a:endParaRPr sz="1500">
              <a:solidFill>
                <a:srgbClr val="FFFFFF"/>
              </a:solidFill>
              <a:latin typeface="EB Garamond"/>
              <a:ea typeface="EB Garamond"/>
              <a:cs typeface="EB Garamond"/>
              <a:sym typeface="EB Garamond"/>
            </a:endParaRPr>
          </a:p>
        </p:txBody>
      </p:sp>
      <p:sp>
        <p:nvSpPr>
          <p:cNvPr id="276" name="Google Shape;276;p39"/>
          <p:cNvSpPr/>
          <p:nvPr/>
        </p:nvSpPr>
        <p:spPr>
          <a:xfrm>
            <a:off x="2699481" y="2047942"/>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Nominal</a:t>
            </a:r>
            <a:endParaRPr sz="1100">
              <a:latin typeface="EB Garamond"/>
              <a:ea typeface="EB Garamond"/>
              <a:cs typeface="EB Garamond"/>
              <a:sym typeface="EB Garamond"/>
            </a:endParaRPr>
          </a:p>
        </p:txBody>
      </p:sp>
      <p:sp>
        <p:nvSpPr>
          <p:cNvPr id="277" name="Google Shape;277;p39"/>
          <p:cNvSpPr/>
          <p:nvPr/>
        </p:nvSpPr>
        <p:spPr>
          <a:xfrm>
            <a:off x="2699481" y="2758626"/>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Ordinal</a:t>
            </a:r>
            <a:endParaRPr sz="1100">
              <a:latin typeface="EB Garamond"/>
              <a:ea typeface="EB Garamond"/>
              <a:cs typeface="EB Garamond"/>
              <a:sym typeface="EB Garamond"/>
            </a:endParaRPr>
          </a:p>
        </p:txBody>
      </p:sp>
      <p:sp>
        <p:nvSpPr>
          <p:cNvPr id="278" name="Google Shape;278;p39"/>
          <p:cNvSpPr/>
          <p:nvPr/>
        </p:nvSpPr>
        <p:spPr>
          <a:xfrm>
            <a:off x="2699481" y="3469310"/>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Intervalo</a:t>
            </a:r>
            <a:endParaRPr sz="1100">
              <a:latin typeface="EB Garamond"/>
              <a:ea typeface="EB Garamond"/>
              <a:cs typeface="EB Garamond"/>
              <a:sym typeface="EB Garamond"/>
            </a:endParaRPr>
          </a:p>
        </p:txBody>
      </p:sp>
      <p:sp>
        <p:nvSpPr>
          <p:cNvPr id="279" name="Google Shape;279;p39"/>
          <p:cNvSpPr/>
          <p:nvPr/>
        </p:nvSpPr>
        <p:spPr>
          <a:xfrm>
            <a:off x="2699481" y="4166020"/>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Razón</a:t>
            </a:r>
            <a:endParaRPr sz="1100">
              <a:latin typeface="EB Garamond"/>
              <a:ea typeface="EB Garamond"/>
              <a:cs typeface="EB Garamond"/>
              <a:sym typeface="EB Garamond"/>
            </a:endParaRPr>
          </a:p>
        </p:txBody>
      </p:sp>
      <p:sp>
        <p:nvSpPr>
          <p:cNvPr id="280" name="Google Shape;280;p39"/>
          <p:cNvSpPr txBox="1"/>
          <p:nvPr/>
        </p:nvSpPr>
        <p:spPr>
          <a:xfrm>
            <a:off x="508174" y="1361250"/>
            <a:ext cx="1917600" cy="323100"/>
          </a:xfrm>
          <a:prstGeom prst="rect">
            <a:avLst/>
          </a:prstGeom>
          <a:solidFill>
            <a:srgbClr val="C27BA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 sz="1500">
                <a:solidFill>
                  <a:schemeClr val="dk2"/>
                </a:solidFill>
                <a:latin typeface="EB Garamond"/>
                <a:ea typeface="EB Garamond"/>
                <a:cs typeface="EB Garamond"/>
                <a:sym typeface="EB Garamond"/>
              </a:rPr>
              <a:t>TIPOS</a:t>
            </a:r>
            <a:endParaRPr sz="1100">
              <a:solidFill>
                <a:schemeClr val="dk2"/>
              </a:solidFill>
              <a:latin typeface="EB Garamond"/>
              <a:ea typeface="EB Garamond"/>
              <a:cs typeface="EB Garamond"/>
              <a:sym typeface="EB Garamond"/>
            </a:endParaRPr>
          </a:p>
        </p:txBody>
      </p:sp>
      <p:sp>
        <p:nvSpPr>
          <p:cNvPr id="281" name="Google Shape;281;p39"/>
          <p:cNvSpPr txBox="1"/>
          <p:nvPr/>
        </p:nvSpPr>
        <p:spPr>
          <a:xfrm>
            <a:off x="2699475" y="1361250"/>
            <a:ext cx="1917600" cy="554100"/>
          </a:xfrm>
          <a:prstGeom prst="rect">
            <a:avLst/>
          </a:prstGeom>
          <a:solidFill>
            <a:srgbClr val="AAD5D4"/>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 sz="1500">
                <a:solidFill>
                  <a:schemeClr val="dk2"/>
                </a:solidFill>
                <a:latin typeface="EB Garamond"/>
                <a:ea typeface="EB Garamond"/>
                <a:cs typeface="EB Garamond"/>
                <a:sym typeface="EB Garamond"/>
              </a:rPr>
              <a:t>NIVEL DE MEDICIÓN</a:t>
            </a:r>
            <a:endParaRPr sz="1100">
              <a:solidFill>
                <a:schemeClr val="dk2"/>
              </a:solidFill>
              <a:latin typeface="EB Garamond"/>
              <a:ea typeface="EB Garamond"/>
              <a:cs typeface="EB Garamond"/>
              <a:sym typeface="EB Garamond"/>
            </a:endParaRPr>
          </a:p>
        </p:txBody>
      </p:sp>
      <p:sp>
        <p:nvSpPr>
          <p:cNvPr id="282" name="Google Shape;282;p39"/>
          <p:cNvSpPr/>
          <p:nvPr/>
        </p:nvSpPr>
        <p:spPr>
          <a:xfrm>
            <a:off x="6871250" y="2055750"/>
            <a:ext cx="1917600" cy="6564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Dependiente</a:t>
            </a:r>
            <a:endParaRPr sz="1100">
              <a:latin typeface="EB Garamond"/>
              <a:ea typeface="EB Garamond"/>
              <a:cs typeface="EB Garamond"/>
              <a:sym typeface="EB Garamond"/>
            </a:endParaRPr>
          </a:p>
        </p:txBody>
      </p:sp>
      <p:sp>
        <p:nvSpPr>
          <p:cNvPr id="283" name="Google Shape;283;p39"/>
          <p:cNvSpPr/>
          <p:nvPr/>
        </p:nvSpPr>
        <p:spPr>
          <a:xfrm>
            <a:off x="6871249" y="3013767"/>
            <a:ext cx="1917600" cy="6888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Independiente</a:t>
            </a:r>
            <a:endParaRPr sz="1100">
              <a:latin typeface="EB Garamond"/>
              <a:ea typeface="EB Garamond"/>
              <a:cs typeface="EB Garamond"/>
              <a:sym typeface="EB Garamond"/>
            </a:endParaRPr>
          </a:p>
        </p:txBody>
      </p:sp>
      <p:sp>
        <p:nvSpPr>
          <p:cNvPr id="284" name="Google Shape;284;p39"/>
          <p:cNvSpPr/>
          <p:nvPr/>
        </p:nvSpPr>
        <p:spPr>
          <a:xfrm>
            <a:off x="6871249" y="4004174"/>
            <a:ext cx="1917600" cy="6888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Control</a:t>
            </a:r>
            <a:endParaRPr sz="1100">
              <a:latin typeface="EB Garamond"/>
              <a:ea typeface="EB Garamond"/>
              <a:cs typeface="EB Garamond"/>
              <a:sym typeface="EB Garamond"/>
            </a:endParaRPr>
          </a:p>
        </p:txBody>
      </p:sp>
      <p:sp>
        <p:nvSpPr>
          <p:cNvPr id="285" name="Google Shape;285;p39"/>
          <p:cNvSpPr txBox="1"/>
          <p:nvPr/>
        </p:nvSpPr>
        <p:spPr>
          <a:xfrm>
            <a:off x="6871250" y="1361250"/>
            <a:ext cx="1917600" cy="554100"/>
          </a:xfrm>
          <a:prstGeom prst="rect">
            <a:avLst/>
          </a:prstGeom>
          <a:solidFill>
            <a:srgbClr val="A5A5A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 sz="1500">
                <a:solidFill>
                  <a:schemeClr val="dk2"/>
                </a:solidFill>
                <a:latin typeface="EB Garamond"/>
                <a:ea typeface="EB Garamond"/>
                <a:cs typeface="EB Garamond"/>
                <a:sym typeface="EB Garamond"/>
              </a:rPr>
              <a:t>FUNCIÓN EN LA INVESTIGACIÓN</a:t>
            </a:r>
            <a:endParaRPr sz="1100">
              <a:solidFill>
                <a:schemeClr val="dk2"/>
              </a:solidFill>
              <a:latin typeface="EB Garamond"/>
              <a:ea typeface="EB Garamond"/>
              <a:cs typeface="EB Garamond"/>
              <a:sym typeface="EB Garamond"/>
            </a:endParaRPr>
          </a:p>
        </p:txBody>
      </p:sp>
      <p:sp>
        <p:nvSpPr>
          <p:cNvPr id="286" name="Google Shape;286;p39"/>
          <p:cNvSpPr/>
          <p:nvPr/>
        </p:nvSpPr>
        <p:spPr>
          <a:xfrm>
            <a:off x="4801325" y="2774075"/>
            <a:ext cx="1917600" cy="527100"/>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chemeClr val="dk2"/>
                </a:solidFill>
                <a:latin typeface="EB Garamond"/>
                <a:ea typeface="EB Garamond"/>
                <a:cs typeface="EB Garamond"/>
                <a:sym typeface="EB Garamond"/>
              </a:rPr>
              <a:t>Continua</a:t>
            </a:r>
            <a:endParaRPr sz="1100">
              <a:solidFill>
                <a:schemeClr val="dk2"/>
              </a:solidFill>
              <a:latin typeface="EB Garamond"/>
              <a:ea typeface="EB Garamond"/>
              <a:cs typeface="EB Garamond"/>
              <a:sym typeface="EB Garamond"/>
            </a:endParaRPr>
          </a:p>
        </p:txBody>
      </p:sp>
      <p:sp>
        <p:nvSpPr>
          <p:cNvPr id="287" name="Google Shape;287;p39"/>
          <p:cNvSpPr/>
          <p:nvPr/>
        </p:nvSpPr>
        <p:spPr>
          <a:xfrm>
            <a:off x="4801325" y="2070450"/>
            <a:ext cx="1917600" cy="527100"/>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chemeClr val="dk2"/>
                </a:solidFill>
                <a:latin typeface="EB Garamond"/>
                <a:ea typeface="EB Garamond"/>
                <a:cs typeface="EB Garamond"/>
                <a:sym typeface="EB Garamond"/>
              </a:rPr>
              <a:t>Discreta</a:t>
            </a:r>
            <a:endParaRPr sz="1100">
              <a:solidFill>
                <a:schemeClr val="dk2"/>
              </a:solidFill>
              <a:latin typeface="EB Garamond"/>
              <a:ea typeface="EB Garamond"/>
              <a:cs typeface="EB Garamond"/>
              <a:sym typeface="EB Garamond"/>
            </a:endParaRPr>
          </a:p>
        </p:txBody>
      </p:sp>
      <p:sp>
        <p:nvSpPr>
          <p:cNvPr id="288" name="Google Shape;288;p39"/>
          <p:cNvSpPr txBox="1"/>
          <p:nvPr/>
        </p:nvSpPr>
        <p:spPr>
          <a:xfrm>
            <a:off x="4801325" y="1361250"/>
            <a:ext cx="1917600" cy="554100"/>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 sz="1500">
                <a:solidFill>
                  <a:schemeClr val="dk2"/>
                </a:solidFill>
                <a:latin typeface="EB Garamond"/>
                <a:ea typeface="EB Garamond"/>
                <a:cs typeface="EB Garamond"/>
                <a:sym typeface="EB Garamond"/>
              </a:rPr>
              <a:t>ESCALA DE MEDICIÓN</a:t>
            </a:r>
            <a:endParaRPr sz="1100">
              <a:solidFill>
                <a:schemeClr val="dk2"/>
              </a:solidFill>
              <a:latin typeface="EB Garamond"/>
              <a:ea typeface="EB Garamond"/>
              <a:cs typeface="EB Garamond"/>
              <a:sym typeface="EB Garamond"/>
            </a:endParaRPr>
          </a:p>
        </p:txBody>
      </p:sp>
      <p:sp>
        <p:nvSpPr>
          <p:cNvPr id="289" name="Google Shape;289;p39"/>
          <p:cNvSpPr/>
          <p:nvPr/>
        </p:nvSpPr>
        <p:spPr>
          <a:xfrm>
            <a:off x="2652475" y="1191925"/>
            <a:ext cx="6218100" cy="3558300"/>
          </a:xfrm>
          <a:prstGeom prst="rect">
            <a:avLst/>
          </a:prstGeom>
          <a:solidFill>
            <a:srgbClr val="AAD5D4">
              <a:alpha val="552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Tipos de variables</a:t>
            </a:r>
            <a:endParaRPr b="1">
              <a:latin typeface="EB Garamond"/>
              <a:ea typeface="EB Garamond"/>
              <a:cs typeface="EB Garamond"/>
              <a:sym typeface="EB Garamond"/>
            </a:endParaRPr>
          </a:p>
        </p:txBody>
      </p:sp>
      <p:sp>
        <p:nvSpPr>
          <p:cNvPr id="295" name="Google Shape;295;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296" name="Google Shape;296;p40"/>
          <p:cNvSpPr/>
          <p:nvPr/>
        </p:nvSpPr>
        <p:spPr>
          <a:xfrm>
            <a:off x="292100" y="1268016"/>
            <a:ext cx="8382000" cy="1818000"/>
          </a:xfrm>
          <a:prstGeom prst="roundRect">
            <a:avLst>
              <a:gd fmla="val 16667" name="adj"/>
            </a:avLst>
          </a:prstGeom>
          <a:solidFill>
            <a:srgbClr val="EDED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EB Garamond"/>
              <a:ea typeface="EB Garamond"/>
              <a:cs typeface="EB Garamond"/>
              <a:sym typeface="EB Garamond"/>
            </a:endParaRPr>
          </a:p>
        </p:txBody>
      </p:sp>
      <p:sp>
        <p:nvSpPr>
          <p:cNvPr id="297" name="Google Shape;297;p40"/>
          <p:cNvSpPr/>
          <p:nvPr/>
        </p:nvSpPr>
        <p:spPr>
          <a:xfrm>
            <a:off x="508182" y="1562571"/>
            <a:ext cx="1917600" cy="1237800"/>
          </a:xfrm>
          <a:prstGeom prst="roundRect">
            <a:avLst>
              <a:gd fmla="val 16667" name="adj"/>
            </a:avLst>
          </a:prstGeom>
          <a:solidFill>
            <a:srgbClr val="A64D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800">
                <a:solidFill>
                  <a:srgbClr val="FFFFFF"/>
                </a:solidFill>
                <a:latin typeface="EB Garamond"/>
                <a:ea typeface="EB Garamond"/>
                <a:cs typeface="EB Garamond"/>
                <a:sym typeface="EB Garamond"/>
              </a:rPr>
              <a:t>No métricas </a:t>
            </a:r>
            <a:endParaRPr>
              <a:latin typeface="EB Garamond"/>
              <a:ea typeface="EB Garamond"/>
              <a:cs typeface="EB Garamond"/>
              <a:sym typeface="EB Garamond"/>
            </a:endParaRPr>
          </a:p>
          <a:p>
            <a:pPr indent="0" lvl="0" marL="0" marR="0" rtl="0" algn="ctr">
              <a:spcBef>
                <a:spcPts val="0"/>
              </a:spcBef>
              <a:spcAft>
                <a:spcPts val="0"/>
              </a:spcAft>
              <a:buNone/>
            </a:pPr>
            <a:r>
              <a:rPr lang="es" sz="1400">
                <a:solidFill>
                  <a:srgbClr val="FFFFFF"/>
                </a:solidFill>
                <a:latin typeface="EB Garamond"/>
                <a:ea typeface="EB Garamond"/>
                <a:cs typeface="EB Garamond"/>
                <a:sym typeface="EB Garamond"/>
              </a:rPr>
              <a:t>(Categórica)</a:t>
            </a:r>
            <a:endParaRPr>
              <a:latin typeface="EB Garamond"/>
              <a:ea typeface="EB Garamond"/>
              <a:cs typeface="EB Garamond"/>
              <a:sym typeface="EB Garamond"/>
            </a:endParaRPr>
          </a:p>
        </p:txBody>
      </p:sp>
      <p:sp>
        <p:nvSpPr>
          <p:cNvPr id="298" name="Google Shape;298;p40"/>
          <p:cNvSpPr/>
          <p:nvPr/>
        </p:nvSpPr>
        <p:spPr>
          <a:xfrm>
            <a:off x="292100" y="3086100"/>
            <a:ext cx="8382000" cy="1818000"/>
          </a:xfrm>
          <a:prstGeom prst="roundRect">
            <a:avLst>
              <a:gd fmla="val 16667"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EB Garamond"/>
              <a:ea typeface="EB Garamond"/>
              <a:cs typeface="EB Garamond"/>
              <a:sym typeface="EB Garamond"/>
            </a:endParaRPr>
          </a:p>
        </p:txBody>
      </p:sp>
      <p:sp>
        <p:nvSpPr>
          <p:cNvPr id="299" name="Google Shape;299;p40"/>
          <p:cNvSpPr/>
          <p:nvPr/>
        </p:nvSpPr>
        <p:spPr>
          <a:xfrm>
            <a:off x="508182" y="3428438"/>
            <a:ext cx="1917600" cy="1237800"/>
          </a:xfrm>
          <a:prstGeom prst="roundRect">
            <a:avLst>
              <a:gd fmla="val 16667" name="adj"/>
            </a:avLst>
          </a:prstGeom>
          <a:solidFill>
            <a:srgbClr val="A64D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800">
                <a:solidFill>
                  <a:srgbClr val="FFFFFF"/>
                </a:solidFill>
                <a:latin typeface="EB Garamond"/>
                <a:ea typeface="EB Garamond"/>
                <a:cs typeface="EB Garamond"/>
                <a:sym typeface="EB Garamond"/>
              </a:rPr>
              <a:t>Métricas</a:t>
            </a:r>
            <a:endParaRPr>
              <a:latin typeface="EB Garamond"/>
              <a:ea typeface="EB Garamond"/>
              <a:cs typeface="EB Garamond"/>
              <a:sym typeface="EB Garamond"/>
            </a:endParaRPr>
          </a:p>
          <a:p>
            <a:pPr indent="0" lvl="0" marL="0" marR="0" rtl="0" algn="ctr">
              <a:spcBef>
                <a:spcPts val="0"/>
              </a:spcBef>
              <a:spcAft>
                <a:spcPts val="0"/>
              </a:spcAft>
              <a:buNone/>
            </a:pPr>
            <a:r>
              <a:rPr lang="es" sz="1400">
                <a:solidFill>
                  <a:srgbClr val="FFFFFF"/>
                </a:solidFill>
                <a:latin typeface="EB Garamond"/>
                <a:ea typeface="EB Garamond"/>
                <a:cs typeface="EB Garamond"/>
                <a:sym typeface="EB Garamond"/>
              </a:rPr>
              <a:t>(</a:t>
            </a:r>
            <a:r>
              <a:rPr lang="es">
                <a:solidFill>
                  <a:srgbClr val="FFFFFF"/>
                </a:solidFill>
                <a:latin typeface="EB Garamond"/>
                <a:ea typeface="EB Garamond"/>
                <a:cs typeface="EB Garamond"/>
                <a:sym typeface="EB Garamond"/>
              </a:rPr>
              <a:t>Numéricas</a:t>
            </a:r>
            <a:r>
              <a:rPr lang="es" sz="1400">
                <a:solidFill>
                  <a:srgbClr val="FFFFFF"/>
                </a:solidFill>
                <a:latin typeface="EB Garamond"/>
                <a:ea typeface="EB Garamond"/>
                <a:cs typeface="EB Garamond"/>
                <a:sym typeface="EB Garamond"/>
              </a:rPr>
              <a:t>)</a:t>
            </a:r>
            <a:endParaRPr>
              <a:latin typeface="EB Garamond"/>
              <a:ea typeface="EB Garamond"/>
              <a:cs typeface="EB Garamond"/>
              <a:sym typeface="EB Garamond"/>
            </a:endParaRPr>
          </a:p>
        </p:txBody>
      </p:sp>
      <p:sp>
        <p:nvSpPr>
          <p:cNvPr id="300" name="Google Shape;300;p40"/>
          <p:cNvSpPr txBox="1"/>
          <p:nvPr/>
        </p:nvSpPr>
        <p:spPr>
          <a:xfrm>
            <a:off x="3009901" y="1562571"/>
            <a:ext cx="25401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 sz="1800">
                <a:solidFill>
                  <a:schemeClr val="dk2"/>
                </a:solidFill>
                <a:latin typeface="EB Garamond"/>
                <a:ea typeface="EB Garamond"/>
                <a:cs typeface="EB Garamond"/>
                <a:sym typeface="EB Garamond"/>
              </a:rPr>
              <a:t>Variables que son observables pero no medibles en una escala, es una “</a:t>
            </a:r>
            <a:r>
              <a:rPr i="1" lang="es" sz="1800">
                <a:solidFill>
                  <a:schemeClr val="dk2"/>
                </a:solidFill>
                <a:latin typeface="EB Garamond"/>
                <a:ea typeface="EB Garamond"/>
                <a:cs typeface="EB Garamond"/>
                <a:sym typeface="EB Garamond"/>
              </a:rPr>
              <a:t>categoría”</a:t>
            </a:r>
            <a:r>
              <a:rPr lang="es" sz="1800">
                <a:solidFill>
                  <a:schemeClr val="dk2"/>
                </a:solidFill>
                <a:latin typeface="EB Garamond"/>
                <a:ea typeface="EB Garamond"/>
                <a:cs typeface="EB Garamond"/>
                <a:sym typeface="EB Garamond"/>
              </a:rPr>
              <a:t>.</a:t>
            </a:r>
            <a:endParaRPr>
              <a:solidFill>
                <a:schemeClr val="dk2"/>
              </a:solidFill>
              <a:latin typeface="EB Garamond"/>
              <a:ea typeface="EB Garamond"/>
              <a:cs typeface="EB Garamond"/>
              <a:sym typeface="EB Garamond"/>
            </a:endParaRPr>
          </a:p>
        </p:txBody>
      </p:sp>
      <p:sp>
        <p:nvSpPr>
          <p:cNvPr id="301" name="Google Shape;301;p40"/>
          <p:cNvSpPr txBox="1"/>
          <p:nvPr/>
        </p:nvSpPr>
        <p:spPr>
          <a:xfrm>
            <a:off x="3009901" y="3585640"/>
            <a:ext cx="2540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 sz="1800">
                <a:solidFill>
                  <a:schemeClr val="dk2"/>
                </a:solidFill>
                <a:latin typeface="EB Garamond"/>
                <a:ea typeface="EB Garamond"/>
                <a:cs typeface="EB Garamond"/>
                <a:sym typeface="EB Garamond"/>
              </a:rPr>
              <a:t>Variables que son medibles en una escala, es </a:t>
            </a:r>
            <a:r>
              <a:rPr i="1" lang="es" sz="1800">
                <a:solidFill>
                  <a:schemeClr val="dk2"/>
                </a:solidFill>
                <a:latin typeface="EB Garamond"/>
                <a:ea typeface="EB Garamond"/>
                <a:cs typeface="EB Garamond"/>
                <a:sym typeface="EB Garamond"/>
              </a:rPr>
              <a:t>escalar</a:t>
            </a:r>
            <a:r>
              <a:rPr lang="es" sz="1800">
                <a:solidFill>
                  <a:schemeClr val="dk2"/>
                </a:solidFill>
                <a:latin typeface="EB Garamond"/>
                <a:ea typeface="EB Garamond"/>
                <a:cs typeface="EB Garamond"/>
                <a:sym typeface="EB Garamond"/>
              </a:rPr>
              <a:t>.</a:t>
            </a:r>
            <a:endParaRPr>
              <a:solidFill>
                <a:schemeClr val="dk2"/>
              </a:solidFill>
              <a:latin typeface="EB Garamond"/>
              <a:ea typeface="EB Garamond"/>
              <a:cs typeface="EB Garamond"/>
              <a:sym typeface="EB Garamond"/>
            </a:endParaRPr>
          </a:p>
        </p:txBody>
      </p:sp>
      <p:sp>
        <p:nvSpPr>
          <p:cNvPr id="302" name="Google Shape;302;p40"/>
          <p:cNvSpPr txBox="1"/>
          <p:nvPr/>
        </p:nvSpPr>
        <p:spPr>
          <a:xfrm>
            <a:off x="6070240" y="1362516"/>
            <a:ext cx="2883000" cy="16008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2"/>
              </a:buClr>
              <a:buSzPts val="1400"/>
              <a:buFont typeface="EB Garamond"/>
              <a:buChar char="✔"/>
            </a:pPr>
            <a:r>
              <a:rPr lang="es" sz="1400">
                <a:solidFill>
                  <a:schemeClr val="dk2"/>
                </a:solidFill>
                <a:latin typeface="EB Garamond"/>
                <a:ea typeface="EB Garamond"/>
                <a:cs typeface="EB Garamond"/>
                <a:sym typeface="EB Garamond"/>
              </a:rPr>
              <a:t>Sexo</a:t>
            </a:r>
            <a:endParaRPr>
              <a:solidFill>
                <a:schemeClr val="dk2"/>
              </a:solidFill>
              <a:latin typeface="EB Garamond"/>
              <a:ea typeface="EB Garamond"/>
              <a:cs typeface="EB Garamond"/>
              <a:sym typeface="EB Garamond"/>
            </a:endParaRPr>
          </a:p>
          <a:p>
            <a:pPr indent="-285750" lvl="0" marL="285750" marR="0" rtl="0" algn="l">
              <a:spcBef>
                <a:spcPts val="0"/>
              </a:spcBef>
              <a:spcAft>
                <a:spcPts val="0"/>
              </a:spcAft>
              <a:buClr>
                <a:schemeClr val="dk2"/>
              </a:buClr>
              <a:buSzPts val="1400"/>
              <a:buFont typeface="EB Garamond"/>
              <a:buChar char="✔"/>
            </a:pPr>
            <a:r>
              <a:rPr lang="es" sz="1400">
                <a:solidFill>
                  <a:schemeClr val="dk2"/>
                </a:solidFill>
                <a:latin typeface="EB Garamond"/>
                <a:ea typeface="EB Garamond"/>
                <a:cs typeface="EB Garamond"/>
                <a:sym typeface="EB Garamond"/>
              </a:rPr>
              <a:t>Estado civil</a:t>
            </a:r>
            <a:endParaRPr>
              <a:solidFill>
                <a:schemeClr val="dk2"/>
              </a:solidFill>
              <a:latin typeface="EB Garamond"/>
              <a:ea typeface="EB Garamond"/>
              <a:cs typeface="EB Garamond"/>
              <a:sym typeface="EB Garamond"/>
            </a:endParaRPr>
          </a:p>
          <a:p>
            <a:pPr indent="-285750" lvl="0" marL="285750" marR="0" rtl="0" algn="l">
              <a:spcBef>
                <a:spcPts val="0"/>
              </a:spcBef>
              <a:spcAft>
                <a:spcPts val="0"/>
              </a:spcAft>
              <a:buClr>
                <a:schemeClr val="dk2"/>
              </a:buClr>
              <a:buSzPts val="1400"/>
              <a:buFont typeface="EB Garamond"/>
              <a:buChar char="✔"/>
            </a:pPr>
            <a:r>
              <a:rPr lang="es" sz="1400">
                <a:solidFill>
                  <a:schemeClr val="dk2"/>
                </a:solidFill>
                <a:latin typeface="EB Garamond"/>
                <a:ea typeface="EB Garamond"/>
                <a:cs typeface="EB Garamond"/>
                <a:sym typeface="EB Garamond"/>
              </a:rPr>
              <a:t>Religión</a:t>
            </a:r>
            <a:endParaRPr>
              <a:solidFill>
                <a:schemeClr val="dk2"/>
              </a:solidFill>
              <a:latin typeface="EB Garamond"/>
              <a:ea typeface="EB Garamond"/>
              <a:cs typeface="EB Garamond"/>
              <a:sym typeface="EB Garamond"/>
            </a:endParaRPr>
          </a:p>
          <a:p>
            <a:pPr indent="-285750" lvl="0" marL="285750" marR="0" rtl="0" algn="l">
              <a:spcBef>
                <a:spcPts val="0"/>
              </a:spcBef>
              <a:spcAft>
                <a:spcPts val="0"/>
              </a:spcAft>
              <a:buClr>
                <a:schemeClr val="dk2"/>
              </a:buClr>
              <a:buSzPts val="1400"/>
              <a:buFont typeface="EB Garamond"/>
              <a:buChar char="✔"/>
            </a:pPr>
            <a:r>
              <a:rPr lang="es" sz="1400">
                <a:solidFill>
                  <a:schemeClr val="dk2"/>
                </a:solidFill>
                <a:latin typeface="EB Garamond"/>
                <a:ea typeface="EB Garamond"/>
                <a:cs typeface="EB Garamond"/>
                <a:sym typeface="EB Garamond"/>
              </a:rPr>
              <a:t>Nivel educativo</a:t>
            </a:r>
            <a:endParaRPr>
              <a:solidFill>
                <a:schemeClr val="dk2"/>
              </a:solidFill>
              <a:latin typeface="EB Garamond"/>
              <a:ea typeface="EB Garamond"/>
              <a:cs typeface="EB Garamond"/>
              <a:sym typeface="EB Garamond"/>
            </a:endParaRPr>
          </a:p>
          <a:p>
            <a:pPr indent="-285750" lvl="0" marL="285750" marR="0" rtl="0" algn="l">
              <a:spcBef>
                <a:spcPts val="0"/>
              </a:spcBef>
              <a:spcAft>
                <a:spcPts val="0"/>
              </a:spcAft>
              <a:buClr>
                <a:schemeClr val="dk2"/>
              </a:buClr>
              <a:buSzPts val="1400"/>
              <a:buFont typeface="EB Garamond"/>
              <a:buChar char="✔"/>
            </a:pPr>
            <a:r>
              <a:rPr lang="es" sz="1400">
                <a:solidFill>
                  <a:schemeClr val="dk2"/>
                </a:solidFill>
                <a:latin typeface="EB Garamond"/>
                <a:ea typeface="EB Garamond"/>
                <a:cs typeface="EB Garamond"/>
                <a:sym typeface="EB Garamond"/>
              </a:rPr>
              <a:t>Carrera universitaria</a:t>
            </a:r>
            <a:endParaRPr>
              <a:solidFill>
                <a:schemeClr val="dk2"/>
              </a:solidFill>
              <a:latin typeface="EB Garamond"/>
              <a:ea typeface="EB Garamond"/>
              <a:cs typeface="EB Garamond"/>
              <a:sym typeface="EB Garamond"/>
            </a:endParaRPr>
          </a:p>
          <a:p>
            <a:pPr indent="-285750" lvl="0" marL="285750" marR="0" rtl="0" algn="l">
              <a:spcBef>
                <a:spcPts val="0"/>
              </a:spcBef>
              <a:spcAft>
                <a:spcPts val="0"/>
              </a:spcAft>
              <a:buClr>
                <a:schemeClr val="dk2"/>
              </a:buClr>
              <a:buSzPts val="1400"/>
              <a:buFont typeface="EB Garamond"/>
              <a:buChar char="✔"/>
            </a:pPr>
            <a:r>
              <a:rPr lang="es" sz="1400">
                <a:solidFill>
                  <a:schemeClr val="dk2"/>
                </a:solidFill>
                <a:latin typeface="EB Garamond"/>
                <a:ea typeface="EB Garamond"/>
                <a:cs typeface="EB Garamond"/>
                <a:sym typeface="EB Garamond"/>
              </a:rPr>
              <a:t>¿Realizó el retiro del 10%?</a:t>
            </a:r>
            <a:endParaRPr>
              <a:solidFill>
                <a:schemeClr val="dk2"/>
              </a:solidFill>
              <a:latin typeface="EB Garamond"/>
              <a:ea typeface="EB Garamond"/>
              <a:cs typeface="EB Garamond"/>
              <a:sym typeface="EB Garamond"/>
            </a:endParaRPr>
          </a:p>
          <a:p>
            <a:pPr indent="-285750" lvl="0" marL="285750" marR="0" rtl="0" algn="l">
              <a:spcBef>
                <a:spcPts val="0"/>
              </a:spcBef>
              <a:spcAft>
                <a:spcPts val="0"/>
              </a:spcAft>
              <a:buClr>
                <a:schemeClr val="dk2"/>
              </a:buClr>
              <a:buSzPts val="1400"/>
              <a:buFont typeface="EB Garamond"/>
              <a:buChar char="✔"/>
            </a:pPr>
            <a:r>
              <a:rPr lang="es" sz="1400">
                <a:solidFill>
                  <a:schemeClr val="dk2"/>
                </a:solidFill>
                <a:latin typeface="EB Garamond"/>
                <a:ea typeface="EB Garamond"/>
                <a:cs typeface="EB Garamond"/>
                <a:sym typeface="EB Garamond"/>
              </a:rPr>
              <a:t>¿Apruebo, rechazo o nulo?</a:t>
            </a:r>
            <a:endParaRPr>
              <a:solidFill>
                <a:schemeClr val="dk2"/>
              </a:solidFill>
              <a:latin typeface="EB Garamond"/>
              <a:ea typeface="EB Garamond"/>
              <a:cs typeface="EB Garamond"/>
              <a:sym typeface="EB Garamond"/>
            </a:endParaRPr>
          </a:p>
        </p:txBody>
      </p:sp>
      <p:sp>
        <p:nvSpPr>
          <p:cNvPr id="303" name="Google Shape;303;p40"/>
          <p:cNvSpPr txBox="1"/>
          <p:nvPr/>
        </p:nvSpPr>
        <p:spPr>
          <a:xfrm>
            <a:off x="6070240" y="3247086"/>
            <a:ext cx="2883000" cy="16008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2"/>
              </a:buClr>
              <a:buSzPts val="1400"/>
              <a:buFont typeface="EB Garamond"/>
              <a:buChar char="✔"/>
            </a:pPr>
            <a:r>
              <a:rPr lang="es" sz="1400">
                <a:solidFill>
                  <a:schemeClr val="dk2"/>
                </a:solidFill>
                <a:latin typeface="EB Garamond"/>
                <a:ea typeface="EB Garamond"/>
                <a:cs typeface="EB Garamond"/>
                <a:sym typeface="EB Garamond"/>
              </a:rPr>
              <a:t>Peso (masa)</a:t>
            </a:r>
            <a:endParaRPr>
              <a:solidFill>
                <a:schemeClr val="dk2"/>
              </a:solidFill>
              <a:latin typeface="EB Garamond"/>
              <a:ea typeface="EB Garamond"/>
              <a:cs typeface="EB Garamond"/>
              <a:sym typeface="EB Garamond"/>
            </a:endParaRPr>
          </a:p>
          <a:p>
            <a:pPr indent="-285750" lvl="0" marL="285750" marR="0" rtl="0" algn="l">
              <a:spcBef>
                <a:spcPts val="0"/>
              </a:spcBef>
              <a:spcAft>
                <a:spcPts val="0"/>
              </a:spcAft>
              <a:buClr>
                <a:schemeClr val="dk2"/>
              </a:buClr>
              <a:buSzPts val="1400"/>
              <a:buFont typeface="EB Garamond"/>
              <a:buChar char="✔"/>
            </a:pPr>
            <a:r>
              <a:rPr lang="es" sz="1400">
                <a:solidFill>
                  <a:schemeClr val="dk2"/>
                </a:solidFill>
                <a:latin typeface="EB Garamond"/>
                <a:ea typeface="EB Garamond"/>
                <a:cs typeface="EB Garamond"/>
                <a:sym typeface="EB Garamond"/>
              </a:rPr>
              <a:t>Ingreso</a:t>
            </a:r>
            <a:endParaRPr>
              <a:solidFill>
                <a:schemeClr val="dk2"/>
              </a:solidFill>
              <a:latin typeface="EB Garamond"/>
              <a:ea typeface="EB Garamond"/>
              <a:cs typeface="EB Garamond"/>
              <a:sym typeface="EB Garamond"/>
            </a:endParaRPr>
          </a:p>
          <a:p>
            <a:pPr indent="-285750" lvl="0" marL="285750" marR="0" rtl="0" algn="l">
              <a:spcBef>
                <a:spcPts val="0"/>
              </a:spcBef>
              <a:spcAft>
                <a:spcPts val="0"/>
              </a:spcAft>
              <a:buClr>
                <a:schemeClr val="dk2"/>
              </a:buClr>
              <a:buSzPts val="1400"/>
              <a:buFont typeface="EB Garamond"/>
              <a:buChar char="✔"/>
            </a:pPr>
            <a:r>
              <a:rPr lang="es" sz="1400">
                <a:solidFill>
                  <a:schemeClr val="dk2"/>
                </a:solidFill>
                <a:latin typeface="EB Garamond"/>
                <a:ea typeface="EB Garamond"/>
                <a:cs typeface="EB Garamond"/>
                <a:sym typeface="EB Garamond"/>
              </a:rPr>
              <a:t>Edad</a:t>
            </a:r>
            <a:endParaRPr>
              <a:solidFill>
                <a:schemeClr val="dk2"/>
              </a:solidFill>
              <a:latin typeface="EB Garamond"/>
              <a:ea typeface="EB Garamond"/>
              <a:cs typeface="EB Garamond"/>
              <a:sym typeface="EB Garamond"/>
            </a:endParaRPr>
          </a:p>
          <a:p>
            <a:pPr indent="-285750" lvl="0" marL="285750" marR="0" rtl="0" algn="l">
              <a:spcBef>
                <a:spcPts val="0"/>
              </a:spcBef>
              <a:spcAft>
                <a:spcPts val="0"/>
              </a:spcAft>
              <a:buClr>
                <a:schemeClr val="dk2"/>
              </a:buClr>
              <a:buSzPts val="1400"/>
              <a:buFont typeface="EB Garamond"/>
              <a:buChar char="✔"/>
            </a:pPr>
            <a:r>
              <a:rPr lang="es" sz="1400">
                <a:solidFill>
                  <a:schemeClr val="dk2"/>
                </a:solidFill>
                <a:latin typeface="EB Garamond"/>
                <a:ea typeface="EB Garamond"/>
                <a:cs typeface="EB Garamond"/>
                <a:sym typeface="EB Garamond"/>
              </a:rPr>
              <a:t>Número de hijos</a:t>
            </a:r>
            <a:endParaRPr>
              <a:solidFill>
                <a:schemeClr val="dk2"/>
              </a:solidFill>
              <a:latin typeface="EB Garamond"/>
              <a:ea typeface="EB Garamond"/>
              <a:cs typeface="EB Garamond"/>
              <a:sym typeface="EB Garamond"/>
            </a:endParaRPr>
          </a:p>
          <a:p>
            <a:pPr indent="-285750" lvl="0" marL="285750" marR="0" rtl="0" algn="l">
              <a:spcBef>
                <a:spcPts val="0"/>
              </a:spcBef>
              <a:spcAft>
                <a:spcPts val="0"/>
              </a:spcAft>
              <a:buClr>
                <a:schemeClr val="dk2"/>
              </a:buClr>
              <a:buSzPts val="1400"/>
              <a:buFont typeface="EB Garamond"/>
              <a:buChar char="✔"/>
            </a:pPr>
            <a:r>
              <a:rPr lang="es" sz="1400">
                <a:solidFill>
                  <a:schemeClr val="dk2"/>
                </a:solidFill>
                <a:latin typeface="EB Garamond"/>
                <a:ea typeface="EB Garamond"/>
                <a:cs typeface="EB Garamond"/>
                <a:sym typeface="EB Garamond"/>
              </a:rPr>
              <a:t>Ramos aprobados</a:t>
            </a:r>
            <a:endParaRPr>
              <a:solidFill>
                <a:schemeClr val="dk2"/>
              </a:solidFill>
              <a:latin typeface="EB Garamond"/>
              <a:ea typeface="EB Garamond"/>
              <a:cs typeface="EB Garamond"/>
              <a:sym typeface="EB Garamond"/>
            </a:endParaRPr>
          </a:p>
          <a:p>
            <a:pPr indent="-285750" lvl="0" marL="285750" marR="0" rtl="0" algn="l">
              <a:spcBef>
                <a:spcPts val="0"/>
              </a:spcBef>
              <a:spcAft>
                <a:spcPts val="0"/>
              </a:spcAft>
              <a:buClr>
                <a:schemeClr val="dk2"/>
              </a:buClr>
              <a:buSzPts val="1400"/>
              <a:buFont typeface="EB Garamond"/>
              <a:buChar char="✔"/>
            </a:pPr>
            <a:r>
              <a:rPr lang="es" sz="1400">
                <a:solidFill>
                  <a:schemeClr val="dk2"/>
                </a:solidFill>
                <a:latin typeface="EB Garamond"/>
                <a:ea typeface="EB Garamond"/>
                <a:cs typeface="EB Garamond"/>
                <a:sym typeface="EB Garamond"/>
              </a:rPr>
              <a:t>Puntaje PTU</a:t>
            </a:r>
            <a:endParaRPr>
              <a:solidFill>
                <a:schemeClr val="dk2"/>
              </a:solidFill>
              <a:latin typeface="EB Garamond"/>
              <a:ea typeface="EB Garamond"/>
              <a:cs typeface="EB Garamond"/>
              <a:sym typeface="EB Garamond"/>
            </a:endParaRPr>
          </a:p>
          <a:p>
            <a:pPr indent="-285750" lvl="0" marL="285750" marR="0" rtl="0" algn="l">
              <a:spcBef>
                <a:spcPts val="0"/>
              </a:spcBef>
              <a:spcAft>
                <a:spcPts val="0"/>
              </a:spcAft>
              <a:buClr>
                <a:schemeClr val="dk2"/>
              </a:buClr>
              <a:buSzPts val="1400"/>
              <a:buFont typeface="EB Garamond"/>
              <a:buChar char="✔"/>
            </a:pPr>
            <a:r>
              <a:rPr lang="es" sz="1400">
                <a:solidFill>
                  <a:schemeClr val="dk2"/>
                </a:solidFill>
                <a:latin typeface="EB Garamond"/>
                <a:ea typeface="EB Garamond"/>
                <a:cs typeface="EB Garamond"/>
                <a:sym typeface="EB Garamond"/>
              </a:rPr>
              <a:t>Ranking de notas</a:t>
            </a:r>
            <a:endParaRPr>
              <a:solidFill>
                <a:schemeClr val="dk2"/>
              </a:solidFill>
              <a:latin typeface="EB Garamond"/>
              <a:ea typeface="EB Garamond"/>
              <a:cs typeface="EB Garamond"/>
              <a:sym typeface="EB Garamon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Mundo de las variables</a:t>
            </a:r>
            <a:endParaRPr b="1">
              <a:latin typeface="EB Garamond"/>
              <a:ea typeface="EB Garamond"/>
              <a:cs typeface="EB Garamond"/>
              <a:sym typeface="EB Garamond"/>
            </a:endParaRPr>
          </a:p>
        </p:txBody>
      </p:sp>
      <p:sp>
        <p:nvSpPr>
          <p:cNvPr id="309" name="Google Shape;309;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310" name="Google Shape;310;p41"/>
          <p:cNvSpPr/>
          <p:nvPr/>
        </p:nvSpPr>
        <p:spPr>
          <a:xfrm>
            <a:off x="508182" y="2007071"/>
            <a:ext cx="1917600" cy="1237800"/>
          </a:xfrm>
          <a:prstGeom prst="roundRect">
            <a:avLst>
              <a:gd fmla="val 16667" name="adj"/>
            </a:avLst>
          </a:prstGeom>
          <a:solidFill>
            <a:srgbClr val="A64D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No métricas</a:t>
            </a:r>
            <a:endParaRPr sz="1500">
              <a:solidFill>
                <a:srgbClr val="FFFFFF"/>
              </a:solidFill>
              <a:latin typeface="EB Garamond"/>
              <a:ea typeface="EB Garamond"/>
              <a:cs typeface="EB Garamond"/>
              <a:sym typeface="EB Garamond"/>
            </a:endParaRPr>
          </a:p>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(Categóricas)</a:t>
            </a:r>
            <a:endParaRPr sz="1500">
              <a:solidFill>
                <a:srgbClr val="FFFFFF"/>
              </a:solidFill>
              <a:latin typeface="EB Garamond"/>
              <a:ea typeface="EB Garamond"/>
              <a:cs typeface="EB Garamond"/>
              <a:sym typeface="EB Garamond"/>
            </a:endParaRPr>
          </a:p>
        </p:txBody>
      </p:sp>
      <p:sp>
        <p:nvSpPr>
          <p:cNvPr id="311" name="Google Shape;311;p41"/>
          <p:cNvSpPr/>
          <p:nvPr/>
        </p:nvSpPr>
        <p:spPr>
          <a:xfrm>
            <a:off x="508182" y="3428438"/>
            <a:ext cx="1917600" cy="1237800"/>
          </a:xfrm>
          <a:prstGeom prst="roundRect">
            <a:avLst>
              <a:gd fmla="val 16667" name="adj"/>
            </a:avLst>
          </a:prstGeom>
          <a:solidFill>
            <a:srgbClr val="A64D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Métricas</a:t>
            </a:r>
            <a:endParaRPr sz="1500">
              <a:solidFill>
                <a:srgbClr val="FFFFFF"/>
              </a:solidFill>
              <a:latin typeface="EB Garamond"/>
              <a:ea typeface="EB Garamond"/>
              <a:cs typeface="EB Garamond"/>
              <a:sym typeface="EB Garamond"/>
            </a:endParaRPr>
          </a:p>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(Numéricas)</a:t>
            </a:r>
            <a:endParaRPr sz="1500">
              <a:solidFill>
                <a:srgbClr val="FFFFFF"/>
              </a:solidFill>
              <a:latin typeface="EB Garamond"/>
              <a:ea typeface="EB Garamond"/>
              <a:cs typeface="EB Garamond"/>
              <a:sym typeface="EB Garamond"/>
            </a:endParaRPr>
          </a:p>
        </p:txBody>
      </p:sp>
      <p:sp>
        <p:nvSpPr>
          <p:cNvPr id="312" name="Google Shape;312;p41"/>
          <p:cNvSpPr/>
          <p:nvPr/>
        </p:nvSpPr>
        <p:spPr>
          <a:xfrm>
            <a:off x="2699481" y="2047942"/>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Nominal</a:t>
            </a:r>
            <a:endParaRPr sz="1100">
              <a:latin typeface="EB Garamond"/>
              <a:ea typeface="EB Garamond"/>
              <a:cs typeface="EB Garamond"/>
              <a:sym typeface="EB Garamond"/>
            </a:endParaRPr>
          </a:p>
        </p:txBody>
      </p:sp>
      <p:sp>
        <p:nvSpPr>
          <p:cNvPr id="313" name="Google Shape;313;p41"/>
          <p:cNvSpPr/>
          <p:nvPr/>
        </p:nvSpPr>
        <p:spPr>
          <a:xfrm>
            <a:off x="2699481" y="2758626"/>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Ordinal</a:t>
            </a:r>
            <a:endParaRPr sz="1100">
              <a:latin typeface="EB Garamond"/>
              <a:ea typeface="EB Garamond"/>
              <a:cs typeface="EB Garamond"/>
              <a:sym typeface="EB Garamond"/>
            </a:endParaRPr>
          </a:p>
        </p:txBody>
      </p:sp>
      <p:sp>
        <p:nvSpPr>
          <p:cNvPr id="314" name="Google Shape;314;p41"/>
          <p:cNvSpPr/>
          <p:nvPr/>
        </p:nvSpPr>
        <p:spPr>
          <a:xfrm>
            <a:off x="2699481" y="3469310"/>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Intervalo</a:t>
            </a:r>
            <a:endParaRPr sz="1100">
              <a:latin typeface="EB Garamond"/>
              <a:ea typeface="EB Garamond"/>
              <a:cs typeface="EB Garamond"/>
              <a:sym typeface="EB Garamond"/>
            </a:endParaRPr>
          </a:p>
        </p:txBody>
      </p:sp>
      <p:sp>
        <p:nvSpPr>
          <p:cNvPr id="315" name="Google Shape;315;p41"/>
          <p:cNvSpPr/>
          <p:nvPr/>
        </p:nvSpPr>
        <p:spPr>
          <a:xfrm>
            <a:off x="2699481" y="4166020"/>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Razón</a:t>
            </a:r>
            <a:endParaRPr sz="1100">
              <a:latin typeface="EB Garamond"/>
              <a:ea typeface="EB Garamond"/>
              <a:cs typeface="EB Garamond"/>
              <a:sym typeface="EB Garamond"/>
            </a:endParaRPr>
          </a:p>
        </p:txBody>
      </p:sp>
      <p:sp>
        <p:nvSpPr>
          <p:cNvPr id="316" name="Google Shape;316;p41"/>
          <p:cNvSpPr txBox="1"/>
          <p:nvPr/>
        </p:nvSpPr>
        <p:spPr>
          <a:xfrm>
            <a:off x="508174" y="1361250"/>
            <a:ext cx="1917600" cy="323100"/>
          </a:xfrm>
          <a:prstGeom prst="rect">
            <a:avLst/>
          </a:prstGeom>
          <a:solidFill>
            <a:srgbClr val="C27BA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 sz="1500">
                <a:solidFill>
                  <a:schemeClr val="dk2"/>
                </a:solidFill>
                <a:latin typeface="EB Garamond"/>
                <a:ea typeface="EB Garamond"/>
                <a:cs typeface="EB Garamond"/>
                <a:sym typeface="EB Garamond"/>
              </a:rPr>
              <a:t>TIPOS</a:t>
            </a:r>
            <a:endParaRPr sz="1100">
              <a:solidFill>
                <a:schemeClr val="dk2"/>
              </a:solidFill>
              <a:latin typeface="EB Garamond"/>
              <a:ea typeface="EB Garamond"/>
              <a:cs typeface="EB Garamond"/>
              <a:sym typeface="EB Garamond"/>
            </a:endParaRPr>
          </a:p>
        </p:txBody>
      </p:sp>
      <p:sp>
        <p:nvSpPr>
          <p:cNvPr id="317" name="Google Shape;317;p41"/>
          <p:cNvSpPr txBox="1"/>
          <p:nvPr/>
        </p:nvSpPr>
        <p:spPr>
          <a:xfrm>
            <a:off x="2699475" y="1361250"/>
            <a:ext cx="1917600" cy="554100"/>
          </a:xfrm>
          <a:prstGeom prst="rect">
            <a:avLst/>
          </a:prstGeom>
          <a:solidFill>
            <a:srgbClr val="AAD5D4"/>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 sz="1500">
                <a:solidFill>
                  <a:schemeClr val="dk2"/>
                </a:solidFill>
                <a:latin typeface="EB Garamond"/>
                <a:ea typeface="EB Garamond"/>
                <a:cs typeface="EB Garamond"/>
                <a:sym typeface="EB Garamond"/>
              </a:rPr>
              <a:t>NIVEL DE MEDICIÓN</a:t>
            </a:r>
            <a:endParaRPr sz="1100">
              <a:solidFill>
                <a:schemeClr val="dk2"/>
              </a:solidFill>
              <a:latin typeface="EB Garamond"/>
              <a:ea typeface="EB Garamond"/>
              <a:cs typeface="EB Garamond"/>
              <a:sym typeface="EB Garamond"/>
            </a:endParaRPr>
          </a:p>
        </p:txBody>
      </p:sp>
      <p:sp>
        <p:nvSpPr>
          <p:cNvPr id="318" name="Google Shape;318;p41"/>
          <p:cNvSpPr/>
          <p:nvPr/>
        </p:nvSpPr>
        <p:spPr>
          <a:xfrm>
            <a:off x="6871250" y="2055750"/>
            <a:ext cx="1917600" cy="6564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Dependiente</a:t>
            </a:r>
            <a:endParaRPr sz="1100">
              <a:latin typeface="EB Garamond"/>
              <a:ea typeface="EB Garamond"/>
              <a:cs typeface="EB Garamond"/>
              <a:sym typeface="EB Garamond"/>
            </a:endParaRPr>
          </a:p>
        </p:txBody>
      </p:sp>
      <p:sp>
        <p:nvSpPr>
          <p:cNvPr id="319" name="Google Shape;319;p41"/>
          <p:cNvSpPr/>
          <p:nvPr/>
        </p:nvSpPr>
        <p:spPr>
          <a:xfrm>
            <a:off x="6871249" y="3013767"/>
            <a:ext cx="1917600" cy="6888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Independiente</a:t>
            </a:r>
            <a:endParaRPr sz="1100">
              <a:latin typeface="EB Garamond"/>
              <a:ea typeface="EB Garamond"/>
              <a:cs typeface="EB Garamond"/>
              <a:sym typeface="EB Garamond"/>
            </a:endParaRPr>
          </a:p>
        </p:txBody>
      </p:sp>
      <p:sp>
        <p:nvSpPr>
          <p:cNvPr id="320" name="Google Shape;320;p41"/>
          <p:cNvSpPr/>
          <p:nvPr/>
        </p:nvSpPr>
        <p:spPr>
          <a:xfrm>
            <a:off x="6871249" y="4004174"/>
            <a:ext cx="1917600" cy="6888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Control</a:t>
            </a:r>
            <a:endParaRPr sz="1100">
              <a:latin typeface="EB Garamond"/>
              <a:ea typeface="EB Garamond"/>
              <a:cs typeface="EB Garamond"/>
              <a:sym typeface="EB Garamond"/>
            </a:endParaRPr>
          </a:p>
        </p:txBody>
      </p:sp>
      <p:sp>
        <p:nvSpPr>
          <p:cNvPr id="321" name="Google Shape;321;p41"/>
          <p:cNvSpPr txBox="1"/>
          <p:nvPr/>
        </p:nvSpPr>
        <p:spPr>
          <a:xfrm>
            <a:off x="6871250" y="1361250"/>
            <a:ext cx="1917600" cy="554100"/>
          </a:xfrm>
          <a:prstGeom prst="rect">
            <a:avLst/>
          </a:prstGeom>
          <a:solidFill>
            <a:srgbClr val="A5A5A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 sz="1500">
                <a:solidFill>
                  <a:schemeClr val="dk2"/>
                </a:solidFill>
                <a:latin typeface="EB Garamond"/>
                <a:ea typeface="EB Garamond"/>
                <a:cs typeface="EB Garamond"/>
                <a:sym typeface="EB Garamond"/>
              </a:rPr>
              <a:t>FUNCIÓN EN LA INVESTIGACIÓN</a:t>
            </a:r>
            <a:endParaRPr sz="1100">
              <a:solidFill>
                <a:schemeClr val="dk2"/>
              </a:solidFill>
              <a:latin typeface="EB Garamond"/>
              <a:ea typeface="EB Garamond"/>
              <a:cs typeface="EB Garamond"/>
              <a:sym typeface="EB Garamond"/>
            </a:endParaRPr>
          </a:p>
        </p:txBody>
      </p:sp>
      <p:sp>
        <p:nvSpPr>
          <p:cNvPr id="322" name="Google Shape;322;p41"/>
          <p:cNvSpPr/>
          <p:nvPr/>
        </p:nvSpPr>
        <p:spPr>
          <a:xfrm>
            <a:off x="4801325" y="2774075"/>
            <a:ext cx="1917600" cy="527100"/>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chemeClr val="dk2"/>
                </a:solidFill>
                <a:latin typeface="EB Garamond"/>
                <a:ea typeface="EB Garamond"/>
                <a:cs typeface="EB Garamond"/>
                <a:sym typeface="EB Garamond"/>
              </a:rPr>
              <a:t>Continua</a:t>
            </a:r>
            <a:endParaRPr sz="1100">
              <a:solidFill>
                <a:schemeClr val="dk2"/>
              </a:solidFill>
              <a:latin typeface="EB Garamond"/>
              <a:ea typeface="EB Garamond"/>
              <a:cs typeface="EB Garamond"/>
              <a:sym typeface="EB Garamond"/>
            </a:endParaRPr>
          </a:p>
        </p:txBody>
      </p:sp>
      <p:sp>
        <p:nvSpPr>
          <p:cNvPr id="323" name="Google Shape;323;p41"/>
          <p:cNvSpPr/>
          <p:nvPr/>
        </p:nvSpPr>
        <p:spPr>
          <a:xfrm>
            <a:off x="4801325" y="2070450"/>
            <a:ext cx="1917600" cy="527100"/>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chemeClr val="dk2"/>
                </a:solidFill>
                <a:latin typeface="EB Garamond"/>
                <a:ea typeface="EB Garamond"/>
                <a:cs typeface="EB Garamond"/>
                <a:sym typeface="EB Garamond"/>
              </a:rPr>
              <a:t>Discreta</a:t>
            </a:r>
            <a:endParaRPr sz="1100">
              <a:solidFill>
                <a:schemeClr val="dk2"/>
              </a:solidFill>
              <a:latin typeface="EB Garamond"/>
              <a:ea typeface="EB Garamond"/>
              <a:cs typeface="EB Garamond"/>
              <a:sym typeface="EB Garamond"/>
            </a:endParaRPr>
          </a:p>
        </p:txBody>
      </p:sp>
      <p:sp>
        <p:nvSpPr>
          <p:cNvPr id="324" name="Google Shape;324;p41"/>
          <p:cNvSpPr txBox="1"/>
          <p:nvPr/>
        </p:nvSpPr>
        <p:spPr>
          <a:xfrm>
            <a:off x="4801325" y="1361250"/>
            <a:ext cx="1917600" cy="554100"/>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 sz="1500">
                <a:solidFill>
                  <a:schemeClr val="dk2"/>
                </a:solidFill>
                <a:latin typeface="EB Garamond"/>
                <a:ea typeface="EB Garamond"/>
                <a:cs typeface="EB Garamond"/>
                <a:sym typeface="EB Garamond"/>
              </a:rPr>
              <a:t>ESCALA DE MEDICIÓN</a:t>
            </a:r>
            <a:endParaRPr sz="1100">
              <a:solidFill>
                <a:schemeClr val="dk2"/>
              </a:solidFill>
              <a:latin typeface="EB Garamond"/>
              <a:ea typeface="EB Garamond"/>
              <a:cs typeface="EB Garamond"/>
              <a:sym typeface="EB Garamond"/>
            </a:endParaRPr>
          </a:p>
        </p:txBody>
      </p:sp>
      <p:sp>
        <p:nvSpPr>
          <p:cNvPr id="325" name="Google Shape;325;p41"/>
          <p:cNvSpPr/>
          <p:nvPr/>
        </p:nvSpPr>
        <p:spPr>
          <a:xfrm>
            <a:off x="4722225" y="1191925"/>
            <a:ext cx="4110000" cy="3558300"/>
          </a:xfrm>
          <a:prstGeom prst="rect">
            <a:avLst/>
          </a:prstGeom>
          <a:solidFill>
            <a:srgbClr val="AAD5D4">
              <a:alpha val="552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6" name="Google Shape;326;p41"/>
          <p:cNvSpPr/>
          <p:nvPr/>
        </p:nvSpPr>
        <p:spPr>
          <a:xfrm>
            <a:off x="435600" y="1191925"/>
            <a:ext cx="2079600" cy="3558300"/>
          </a:xfrm>
          <a:prstGeom prst="rect">
            <a:avLst/>
          </a:prstGeom>
          <a:solidFill>
            <a:srgbClr val="AAD5D4">
              <a:alpha val="552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s">
                <a:latin typeface="EB Garamond"/>
                <a:ea typeface="EB Garamond"/>
                <a:cs typeface="EB Garamond"/>
                <a:sym typeface="EB Garamond"/>
              </a:rPr>
              <a:t>Objetivos</a:t>
            </a:r>
            <a:endParaRPr>
              <a:latin typeface="EB Garamond"/>
              <a:ea typeface="EB Garamond"/>
              <a:cs typeface="EB Garamond"/>
              <a:sym typeface="EB Garamond"/>
            </a:endParaRPr>
          </a:p>
        </p:txBody>
      </p:sp>
      <p:sp>
        <p:nvSpPr>
          <p:cNvPr id="70" name="Google Shape;70;p15"/>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lnSpcReduction="20000"/>
          </a:bodyPr>
          <a:lstStyle/>
          <a:p>
            <a:pPr indent="0" lvl="0" marL="0" rtl="0" algn="l">
              <a:spcBef>
                <a:spcPts val="0"/>
              </a:spcBef>
              <a:spcAft>
                <a:spcPts val="0"/>
              </a:spcAft>
              <a:buNone/>
            </a:pPr>
            <a:r>
              <a:rPr b="1" lang="es">
                <a:latin typeface="EB Garamond"/>
                <a:ea typeface="EB Garamond"/>
                <a:cs typeface="EB Garamond"/>
                <a:sym typeface="EB Garamond"/>
              </a:rPr>
              <a:t>Unidad I. Introducción a la investigación social cuantitativa</a:t>
            </a:r>
            <a:endParaRPr b="1">
              <a:latin typeface="EB Garamond"/>
              <a:ea typeface="EB Garamond"/>
              <a:cs typeface="EB Garamond"/>
              <a:sym typeface="EB Garamond"/>
            </a:endParaRPr>
          </a:p>
          <a:p>
            <a:pPr indent="0" lvl="0" marL="0" rtl="0" algn="l">
              <a:spcBef>
                <a:spcPts val="1200"/>
              </a:spcBef>
              <a:spcAft>
                <a:spcPts val="0"/>
              </a:spcAft>
              <a:buClr>
                <a:schemeClr val="dk1"/>
              </a:buClr>
              <a:buSzPts val="1100"/>
              <a:buFont typeface="Arial"/>
              <a:buNone/>
            </a:pPr>
            <a:r>
              <a:rPr lang="es">
                <a:latin typeface="EB Garamond"/>
                <a:ea typeface="EB Garamond"/>
                <a:cs typeface="EB Garamond"/>
                <a:sym typeface="EB Garamond"/>
              </a:rPr>
              <a:t>I.4. Conceptualización de variables e indicadores y operacionalización</a:t>
            </a:r>
            <a:endParaRPr>
              <a:latin typeface="EB Garamond"/>
              <a:ea typeface="EB Garamond"/>
              <a:cs typeface="EB Garamond"/>
              <a:sym typeface="EB Garamond"/>
            </a:endParaRPr>
          </a:p>
          <a:p>
            <a:pPr indent="0" lvl="0" marL="0" rtl="0" algn="l">
              <a:spcBef>
                <a:spcPts val="1200"/>
              </a:spcBef>
              <a:spcAft>
                <a:spcPts val="0"/>
              </a:spcAft>
              <a:buClr>
                <a:schemeClr val="dk1"/>
              </a:buClr>
              <a:buSzPts val="1100"/>
              <a:buFont typeface="Arial"/>
              <a:buNone/>
            </a:pPr>
            <a:r>
              <a:rPr lang="es">
                <a:latin typeface="EB Garamond"/>
                <a:ea typeface="EB Garamond"/>
                <a:cs typeface="EB Garamond"/>
                <a:sym typeface="EB Garamond"/>
              </a:rPr>
              <a:t>	</a:t>
            </a:r>
            <a:r>
              <a:rPr lang="es" sz="1600">
                <a:latin typeface="EB Garamond"/>
                <a:ea typeface="EB Garamond"/>
                <a:cs typeface="EB Garamond"/>
                <a:sym typeface="EB Garamond"/>
              </a:rPr>
              <a:t>I.4.1. Operacionalización de variables</a:t>
            </a:r>
            <a:endParaRPr>
              <a:latin typeface="EB Garamond"/>
              <a:ea typeface="EB Garamond"/>
              <a:cs typeface="EB Garamond"/>
              <a:sym typeface="EB Garamond"/>
            </a:endParaRPr>
          </a:p>
          <a:p>
            <a:pPr indent="0" lvl="0" marL="457200" rtl="0" algn="l">
              <a:spcBef>
                <a:spcPts val="1200"/>
              </a:spcBef>
              <a:spcAft>
                <a:spcPts val="0"/>
              </a:spcAft>
              <a:buClr>
                <a:schemeClr val="dk1"/>
              </a:buClr>
              <a:buSzPts val="1100"/>
              <a:buFont typeface="Arial"/>
              <a:buNone/>
            </a:pPr>
            <a:r>
              <a:rPr lang="es" sz="1564">
                <a:latin typeface="EB Garamond"/>
                <a:ea typeface="EB Garamond"/>
                <a:cs typeface="EB Garamond"/>
                <a:sym typeface="EB Garamond"/>
              </a:rPr>
              <a:t>I.4.2. Identificación de variables, atributos y casos</a:t>
            </a:r>
            <a:endParaRPr sz="1564">
              <a:latin typeface="EB Garamond"/>
              <a:ea typeface="EB Garamond"/>
              <a:cs typeface="EB Garamond"/>
              <a:sym typeface="EB Garamond"/>
            </a:endParaRPr>
          </a:p>
          <a:p>
            <a:pPr indent="0" lvl="0" marL="457200" rtl="0" algn="l">
              <a:spcBef>
                <a:spcPts val="1200"/>
              </a:spcBef>
              <a:spcAft>
                <a:spcPts val="0"/>
              </a:spcAft>
              <a:buClr>
                <a:schemeClr val="dk1"/>
              </a:buClr>
              <a:buSzPts val="1100"/>
              <a:buFont typeface="Arial"/>
              <a:buNone/>
            </a:pPr>
            <a:r>
              <a:rPr lang="es" sz="1564">
                <a:latin typeface="EB Garamond"/>
                <a:ea typeface="EB Garamond"/>
                <a:cs typeface="EB Garamond"/>
                <a:sym typeface="EB Garamond"/>
              </a:rPr>
              <a:t>I.4.3. Tipos de variables y niveles de medición</a:t>
            </a:r>
            <a:endParaRPr sz="1564">
              <a:latin typeface="EB Garamond"/>
              <a:ea typeface="EB Garamond"/>
              <a:cs typeface="EB Garamond"/>
              <a:sym typeface="EB Garamond"/>
            </a:endParaRPr>
          </a:p>
          <a:p>
            <a:pPr indent="0" lvl="0" marL="457200" rtl="0" algn="l">
              <a:spcBef>
                <a:spcPts val="1200"/>
              </a:spcBef>
              <a:spcAft>
                <a:spcPts val="1200"/>
              </a:spcAft>
              <a:buNone/>
            </a:pPr>
            <a:r>
              <a:rPr lang="es" sz="1564">
                <a:latin typeface="EB Garamond"/>
                <a:ea typeface="EB Garamond"/>
                <a:cs typeface="EB Garamond"/>
                <a:sym typeface="EB Garamond"/>
              </a:rPr>
              <a:t>I.4.4. Transformación de nivel de medición de las variables</a:t>
            </a:r>
            <a:endParaRPr sz="1564">
              <a:latin typeface="EB Garamond"/>
              <a:ea typeface="EB Garamond"/>
              <a:cs typeface="EB Garamond"/>
              <a:sym typeface="EB Garamond"/>
            </a:endParaRPr>
          </a:p>
        </p:txBody>
      </p:sp>
      <p:sp>
        <p:nvSpPr>
          <p:cNvPr id="71" name="Google Shape;71;p15"/>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a:latin typeface="EB Garamond"/>
                <a:ea typeface="EB Garamond"/>
                <a:cs typeface="EB Garamond"/>
                <a:sym typeface="EB Garamond"/>
              </a:rPr>
              <a:t>Clase 03</a:t>
            </a:r>
            <a:endParaRPr>
              <a:latin typeface="EB Garamond"/>
              <a:ea typeface="EB Garamond"/>
              <a:cs typeface="EB Garamond"/>
              <a:sym typeface="EB Garamond"/>
            </a:endParaRPr>
          </a:p>
        </p:txBody>
      </p:sp>
      <p:sp>
        <p:nvSpPr>
          <p:cNvPr id="72" name="Google Shape;72;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Nivel de medición</a:t>
            </a:r>
            <a:endParaRPr b="1">
              <a:latin typeface="EB Garamond"/>
              <a:ea typeface="EB Garamond"/>
              <a:cs typeface="EB Garamond"/>
              <a:sym typeface="EB Garamond"/>
            </a:endParaRPr>
          </a:p>
        </p:txBody>
      </p:sp>
      <p:sp>
        <p:nvSpPr>
          <p:cNvPr id="332" name="Google Shape;332;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333" name="Google Shape;333;p42"/>
          <p:cNvSpPr/>
          <p:nvPr/>
        </p:nvSpPr>
        <p:spPr>
          <a:xfrm>
            <a:off x="311706" y="1571867"/>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Nominal</a:t>
            </a:r>
            <a:endParaRPr sz="1100">
              <a:latin typeface="EB Garamond"/>
              <a:ea typeface="EB Garamond"/>
              <a:cs typeface="EB Garamond"/>
              <a:sym typeface="EB Garamond"/>
            </a:endParaRPr>
          </a:p>
        </p:txBody>
      </p:sp>
      <p:sp>
        <p:nvSpPr>
          <p:cNvPr id="334" name="Google Shape;334;p42"/>
          <p:cNvSpPr/>
          <p:nvPr/>
        </p:nvSpPr>
        <p:spPr>
          <a:xfrm>
            <a:off x="311706" y="2372376"/>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Ordinal</a:t>
            </a:r>
            <a:endParaRPr sz="1100">
              <a:latin typeface="EB Garamond"/>
              <a:ea typeface="EB Garamond"/>
              <a:cs typeface="EB Garamond"/>
              <a:sym typeface="EB Garamond"/>
            </a:endParaRPr>
          </a:p>
        </p:txBody>
      </p:sp>
      <p:sp>
        <p:nvSpPr>
          <p:cNvPr id="335" name="Google Shape;335;p42"/>
          <p:cNvSpPr/>
          <p:nvPr/>
        </p:nvSpPr>
        <p:spPr>
          <a:xfrm>
            <a:off x="311706" y="3172885"/>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Intervalo</a:t>
            </a:r>
            <a:endParaRPr sz="1100">
              <a:latin typeface="EB Garamond"/>
              <a:ea typeface="EB Garamond"/>
              <a:cs typeface="EB Garamond"/>
              <a:sym typeface="EB Garamond"/>
            </a:endParaRPr>
          </a:p>
        </p:txBody>
      </p:sp>
      <p:sp>
        <p:nvSpPr>
          <p:cNvPr id="336" name="Google Shape;336;p42"/>
          <p:cNvSpPr/>
          <p:nvPr/>
        </p:nvSpPr>
        <p:spPr>
          <a:xfrm>
            <a:off x="311706" y="3973370"/>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Razón</a:t>
            </a:r>
            <a:endParaRPr sz="1100">
              <a:latin typeface="EB Garamond"/>
              <a:ea typeface="EB Garamond"/>
              <a:cs typeface="EB Garamond"/>
              <a:sym typeface="EB Garamond"/>
            </a:endParaRPr>
          </a:p>
        </p:txBody>
      </p:sp>
      <p:sp>
        <p:nvSpPr>
          <p:cNvPr id="337" name="Google Shape;337;p42"/>
          <p:cNvSpPr/>
          <p:nvPr/>
        </p:nvSpPr>
        <p:spPr>
          <a:xfrm>
            <a:off x="226800" y="2275525"/>
            <a:ext cx="2087400" cy="2387700"/>
          </a:xfrm>
          <a:prstGeom prst="rect">
            <a:avLst/>
          </a:prstGeom>
          <a:solidFill>
            <a:srgbClr val="AAD5D4">
              <a:alpha val="552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8" name="Google Shape;338;p42"/>
          <p:cNvSpPr txBox="1"/>
          <p:nvPr/>
        </p:nvSpPr>
        <p:spPr>
          <a:xfrm>
            <a:off x="2736775" y="1650766"/>
            <a:ext cx="5638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 sz="1800">
                <a:solidFill>
                  <a:schemeClr val="dk2"/>
                </a:solidFill>
                <a:latin typeface="EB Garamond"/>
                <a:ea typeface="EB Garamond"/>
                <a:cs typeface="EB Garamond"/>
                <a:sym typeface="EB Garamond"/>
              </a:rPr>
              <a:t>Variables cuyos atributos son </a:t>
            </a:r>
            <a:r>
              <a:rPr lang="es" sz="1800">
                <a:solidFill>
                  <a:schemeClr val="dk2"/>
                </a:solidFill>
                <a:highlight>
                  <a:srgbClr val="8DD8D3"/>
                </a:highlight>
                <a:latin typeface="EB Garamond"/>
                <a:ea typeface="EB Garamond"/>
                <a:cs typeface="EB Garamond"/>
                <a:sym typeface="EB Garamond"/>
              </a:rPr>
              <a:t>exhaustivos y excluyentes</a:t>
            </a:r>
            <a:r>
              <a:rPr lang="es" sz="1800">
                <a:solidFill>
                  <a:schemeClr val="dk2"/>
                </a:solidFill>
                <a:latin typeface="EB Garamond"/>
                <a:ea typeface="EB Garamond"/>
                <a:cs typeface="EB Garamond"/>
                <a:sym typeface="EB Garamond"/>
              </a:rPr>
              <a:t>.</a:t>
            </a:r>
            <a:endParaRPr sz="1800">
              <a:solidFill>
                <a:schemeClr val="dk2"/>
              </a:solidFill>
              <a:latin typeface="EB Garamond"/>
              <a:ea typeface="EB Garamond"/>
              <a:cs typeface="EB Garamond"/>
              <a:sym typeface="EB Garamond"/>
            </a:endParaRPr>
          </a:p>
        </p:txBody>
      </p:sp>
      <p:sp>
        <p:nvSpPr>
          <p:cNvPr id="339" name="Google Shape;339;p42"/>
          <p:cNvSpPr txBox="1"/>
          <p:nvPr/>
        </p:nvSpPr>
        <p:spPr>
          <a:xfrm>
            <a:off x="3754600" y="2098987"/>
            <a:ext cx="3929100" cy="2462700"/>
          </a:xfrm>
          <a:prstGeom prst="rect">
            <a:avLst/>
          </a:prstGeom>
          <a:noFill/>
          <a:ln cap="flat" cmpd="sng" w="41275">
            <a:solidFill>
              <a:schemeClr val="accent5"/>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s">
                <a:solidFill>
                  <a:schemeClr val="dk2"/>
                </a:solidFill>
                <a:latin typeface="EB Garamond"/>
                <a:ea typeface="EB Garamond"/>
                <a:cs typeface="EB Garamond"/>
                <a:sym typeface="EB Garamond"/>
              </a:rPr>
              <a:t>P1. ¿Cuál es su sexo?</a:t>
            </a:r>
            <a:endParaRPr>
              <a:solidFill>
                <a:schemeClr val="dk2"/>
              </a:solidFill>
              <a:latin typeface="EB Garamond"/>
              <a:ea typeface="EB Garamond"/>
              <a:cs typeface="EB Garamond"/>
              <a:sym typeface="EB Garamond"/>
            </a:endParaRPr>
          </a:p>
          <a:p>
            <a:pPr indent="-330200" lvl="0" marL="342900" marR="0" rtl="0" algn="l">
              <a:spcBef>
                <a:spcPts val="0"/>
              </a:spcBef>
              <a:spcAft>
                <a:spcPts val="0"/>
              </a:spcAft>
              <a:buClr>
                <a:schemeClr val="dk2"/>
              </a:buClr>
              <a:buSzPts val="1400"/>
              <a:buFont typeface="EB Garamond"/>
              <a:buAutoNum type="arabicPeriod"/>
            </a:pPr>
            <a:r>
              <a:rPr lang="es">
                <a:solidFill>
                  <a:schemeClr val="dk2"/>
                </a:solidFill>
                <a:latin typeface="EB Garamond"/>
                <a:ea typeface="EB Garamond"/>
                <a:cs typeface="EB Garamond"/>
                <a:sym typeface="EB Garamond"/>
              </a:rPr>
              <a:t>Femenino</a:t>
            </a:r>
            <a:endParaRPr>
              <a:solidFill>
                <a:schemeClr val="dk2"/>
              </a:solidFill>
              <a:latin typeface="EB Garamond"/>
              <a:ea typeface="EB Garamond"/>
              <a:cs typeface="EB Garamond"/>
              <a:sym typeface="EB Garamond"/>
            </a:endParaRPr>
          </a:p>
          <a:p>
            <a:pPr indent="-330200" lvl="0" marL="342900" marR="0" rtl="0" algn="l">
              <a:spcBef>
                <a:spcPts val="0"/>
              </a:spcBef>
              <a:spcAft>
                <a:spcPts val="0"/>
              </a:spcAft>
              <a:buClr>
                <a:schemeClr val="dk2"/>
              </a:buClr>
              <a:buSzPts val="1400"/>
              <a:buFont typeface="EB Garamond"/>
              <a:buAutoNum type="arabicPeriod"/>
            </a:pPr>
            <a:r>
              <a:rPr lang="es">
                <a:solidFill>
                  <a:schemeClr val="dk2"/>
                </a:solidFill>
                <a:latin typeface="EB Garamond"/>
                <a:ea typeface="EB Garamond"/>
                <a:cs typeface="EB Garamond"/>
                <a:sym typeface="EB Garamond"/>
              </a:rPr>
              <a:t>Masculino</a:t>
            </a:r>
            <a:endParaRPr>
              <a:solidFill>
                <a:schemeClr val="dk2"/>
              </a:solidFill>
              <a:latin typeface="EB Garamond"/>
              <a:ea typeface="EB Garamond"/>
              <a:cs typeface="EB Garamond"/>
              <a:sym typeface="EB Garamond"/>
            </a:endParaRPr>
          </a:p>
          <a:p>
            <a:pPr indent="-330200" lvl="0" marL="342900" marR="0" rtl="0" algn="l">
              <a:spcBef>
                <a:spcPts val="0"/>
              </a:spcBef>
              <a:spcAft>
                <a:spcPts val="0"/>
              </a:spcAft>
              <a:buClr>
                <a:schemeClr val="dk2"/>
              </a:buClr>
              <a:buSzPts val="1400"/>
              <a:buFont typeface="EB Garamond"/>
              <a:buAutoNum type="arabicPeriod"/>
            </a:pPr>
            <a:r>
              <a:rPr lang="es">
                <a:solidFill>
                  <a:schemeClr val="dk2"/>
                </a:solidFill>
                <a:latin typeface="EB Garamond"/>
                <a:ea typeface="EB Garamond"/>
                <a:cs typeface="EB Garamond"/>
                <a:sym typeface="EB Garamond"/>
              </a:rPr>
              <a:t>Prefiero no decir</a:t>
            </a:r>
            <a:endParaRPr>
              <a:solidFill>
                <a:schemeClr val="dk2"/>
              </a:solidFill>
              <a:latin typeface="EB Garamond"/>
              <a:ea typeface="EB Garamond"/>
              <a:cs typeface="EB Garamond"/>
              <a:sym typeface="EB Garamond"/>
            </a:endParaRPr>
          </a:p>
          <a:p>
            <a:pPr indent="0" lvl="0" marL="0" marR="0" rtl="0" algn="l">
              <a:spcBef>
                <a:spcPts val="0"/>
              </a:spcBef>
              <a:spcAft>
                <a:spcPts val="0"/>
              </a:spcAft>
              <a:buNone/>
            </a:pPr>
            <a:r>
              <a:t/>
            </a:r>
            <a:endParaRPr>
              <a:solidFill>
                <a:schemeClr val="dk2"/>
              </a:solidFill>
              <a:latin typeface="EB Garamond"/>
              <a:ea typeface="EB Garamond"/>
              <a:cs typeface="EB Garamond"/>
              <a:sym typeface="EB Garamond"/>
            </a:endParaRPr>
          </a:p>
          <a:p>
            <a:pPr indent="0" lvl="0" marL="0" marR="0" rtl="0" algn="l">
              <a:spcBef>
                <a:spcPts val="0"/>
              </a:spcBef>
              <a:spcAft>
                <a:spcPts val="0"/>
              </a:spcAft>
              <a:buNone/>
            </a:pPr>
            <a:r>
              <a:rPr b="1" lang="es">
                <a:solidFill>
                  <a:schemeClr val="dk2"/>
                </a:solidFill>
                <a:latin typeface="EB Garamond"/>
                <a:ea typeface="EB Garamond"/>
                <a:cs typeface="EB Garamond"/>
                <a:sym typeface="EB Garamond"/>
              </a:rPr>
              <a:t>P2. ¿Con qué religión se siente identificado?</a:t>
            </a:r>
            <a:endParaRPr>
              <a:solidFill>
                <a:schemeClr val="dk2"/>
              </a:solidFill>
              <a:latin typeface="EB Garamond"/>
              <a:ea typeface="EB Garamond"/>
              <a:cs typeface="EB Garamond"/>
              <a:sym typeface="EB Garamond"/>
            </a:endParaRPr>
          </a:p>
          <a:p>
            <a:pPr indent="-330200" lvl="0" marL="342900" marR="0" rtl="0" algn="l">
              <a:spcBef>
                <a:spcPts val="0"/>
              </a:spcBef>
              <a:spcAft>
                <a:spcPts val="0"/>
              </a:spcAft>
              <a:buClr>
                <a:schemeClr val="dk2"/>
              </a:buClr>
              <a:buSzPts val="1400"/>
              <a:buFont typeface="EB Garamond"/>
              <a:buAutoNum type="arabicPeriod"/>
            </a:pPr>
            <a:r>
              <a:rPr lang="es">
                <a:solidFill>
                  <a:schemeClr val="dk2"/>
                </a:solidFill>
                <a:latin typeface="EB Garamond"/>
                <a:ea typeface="EB Garamond"/>
                <a:cs typeface="EB Garamond"/>
                <a:sym typeface="EB Garamond"/>
              </a:rPr>
              <a:t>Católico</a:t>
            </a:r>
            <a:endParaRPr>
              <a:solidFill>
                <a:schemeClr val="dk2"/>
              </a:solidFill>
              <a:latin typeface="EB Garamond"/>
              <a:ea typeface="EB Garamond"/>
              <a:cs typeface="EB Garamond"/>
              <a:sym typeface="EB Garamond"/>
            </a:endParaRPr>
          </a:p>
          <a:p>
            <a:pPr indent="-330200" lvl="0" marL="342900" marR="0" rtl="0" algn="l">
              <a:spcBef>
                <a:spcPts val="0"/>
              </a:spcBef>
              <a:spcAft>
                <a:spcPts val="0"/>
              </a:spcAft>
              <a:buClr>
                <a:schemeClr val="dk2"/>
              </a:buClr>
              <a:buSzPts val="1400"/>
              <a:buFont typeface="EB Garamond"/>
              <a:buAutoNum type="arabicPeriod"/>
            </a:pPr>
            <a:r>
              <a:rPr lang="es">
                <a:solidFill>
                  <a:schemeClr val="dk2"/>
                </a:solidFill>
                <a:latin typeface="EB Garamond"/>
                <a:ea typeface="EB Garamond"/>
                <a:cs typeface="EB Garamond"/>
                <a:sym typeface="EB Garamond"/>
              </a:rPr>
              <a:t>Judío</a:t>
            </a:r>
            <a:endParaRPr>
              <a:solidFill>
                <a:schemeClr val="dk2"/>
              </a:solidFill>
              <a:latin typeface="EB Garamond"/>
              <a:ea typeface="EB Garamond"/>
              <a:cs typeface="EB Garamond"/>
              <a:sym typeface="EB Garamond"/>
            </a:endParaRPr>
          </a:p>
          <a:p>
            <a:pPr indent="-330200" lvl="0" marL="342900" marR="0" rtl="0" algn="l">
              <a:spcBef>
                <a:spcPts val="0"/>
              </a:spcBef>
              <a:spcAft>
                <a:spcPts val="0"/>
              </a:spcAft>
              <a:buClr>
                <a:schemeClr val="dk2"/>
              </a:buClr>
              <a:buSzPts val="1400"/>
              <a:buFont typeface="EB Garamond"/>
              <a:buAutoNum type="arabicPeriod"/>
            </a:pPr>
            <a:r>
              <a:rPr lang="es">
                <a:solidFill>
                  <a:schemeClr val="dk2"/>
                </a:solidFill>
                <a:latin typeface="EB Garamond"/>
                <a:ea typeface="EB Garamond"/>
                <a:cs typeface="EB Garamond"/>
                <a:sym typeface="EB Garamond"/>
              </a:rPr>
              <a:t>Protestante</a:t>
            </a:r>
            <a:endParaRPr>
              <a:solidFill>
                <a:schemeClr val="dk2"/>
              </a:solidFill>
              <a:latin typeface="EB Garamond"/>
              <a:ea typeface="EB Garamond"/>
              <a:cs typeface="EB Garamond"/>
              <a:sym typeface="EB Garamond"/>
            </a:endParaRPr>
          </a:p>
          <a:p>
            <a:pPr indent="-330200" lvl="0" marL="342900" marR="0" rtl="0" algn="l">
              <a:spcBef>
                <a:spcPts val="0"/>
              </a:spcBef>
              <a:spcAft>
                <a:spcPts val="0"/>
              </a:spcAft>
              <a:buClr>
                <a:schemeClr val="dk2"/>
              </a:buClr>
              <a:buSzPts val="1400"/>
              <a:buFont typeface="EB Garamond"/>
              <a:buAutoNum type="arabicPeriod"/>
            </a:pPr>
            <a:r>
              <a:rPr lang="es">
                <a:solidFill>
                  <a:schemeClr val="dk2"/>
                </a:solidFill>
                <a:latin typeface="EB Garamond"/>
                <a:ea typeface="EB Garamond"/>
                <a:cs typeface="EB Garamond"/>
                <a:sym typeface="EB Garamond"/>
              </a:rPr>
              <a:t>Musulmán</a:t>
            </a:r>
            <a:endParaRPr>
              <a:solidFill>
                <a:schemeClr val="dk2"/>
              </a:solidFill>
              <a:latin typeface="EB Garamond"/>
              <a:ea typeface="EB Garamond"/>
              <a:cs typeface="EB Garamond"/>
              <a:sym typeface="EB Garamond"/>
            </a:endParaRPr>
          </a:p>
          <a:p>
            <a:pPr indent="-330200" lvl="0" marL="342900" marR="0" rtl="0" algn="l">
              <a:spcBef>
                <a:spcPts val="0"/>
              </a:spcBef>
              <a:spcAft>
                <a:spcPts val="0"/>
              </a:spcAft>
              <a:buClr>
                <a:schemeClr val="dk2"/>
              </a:buClr>
              <a:buSzPts val="1400"/>
              <a:buFont typeface="EB Garamond"/>
              <a:buAutoNum type="arabicPeriod"/>
            </a:pPr>
            <a:r>
              <a:rPr lang="es">
                <a:solidFill>
                  <a:schemeClr val="dk2"/>
                </a:solidFill>
                <a:latin typeface="EB Garamond"/>
                <a:ea typeface="EB Garamond"/>
                <a:cs typeface="EB Garamond"/>
                <a:sym typeface="EB Garamond"/>
              </a:rPr>
              <a:t>Otro</a:t>
            </a:r>
            <a:endParaRPr>
              <a:solidFill>
                <a:schemeClr val="dk2"/>
              </a:solidFill>
              <a:latin typeface="EB Garamond"/>
              <a:ea typeface="EB Garamond"/>
              <a:cs typeface="EB Garamond"/>
              <a:sym typeface="EB Garamon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Nivel de medición</a:t>
            </a:r>
            <a:endParaRPr b="1">
              <a:latin typeface="EB Garamond"/>
              <a:ea typeface="EB Garamond"/>
              <a:cs typeface="EB Garamond"/>
              <a:sym typeface="EB Garamond"/>
            </a:endParaRPr>
          </a:p>
        </p:txBody>
      </p:sp>
      <p:sp>
        <p:nvSpPr>
          <p:cNvPr id="345" name="Google Shape;345;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346" name="Google Shape;346;p43"/>
          <p:cNvSpPr/>
          <p:nvPr/>
        </p:nvSpPr>
        <p:spPr>
          <a:xfrm>
            <a:off x="311706" y="1571867"/>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Nominal</a:t>
            </a:r>
            <a:endParaRPr sz="1100">
              <a:latin typeface="EB Garamond"/>
              <a:ea typeface="EB Garamond"/>
              <a:cs typeface="EB Garamond"/>
              <a:sym typeface="EB Garamond"/>
            </a:endParaRPr>
          </a:p>
        </p:txBody>
      </p:sp>
      <p:sp>
        <p:nvSpPr>
          <p:cNvPr id="347" name="Google Shape;347;p43"/>
          <p:cNvSpPr/>
          <p:nvPr/>
        </p:nvSpPr>
        <p:spPr>
          <a:xfrm>
            <a:off x="311706" y="2372376"/>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Ordinal</a:t>
            </a:r>
            <a:endParaRPr sz="1100">
              <a:latin typeface="EB Garamond"/>
              <a:ea typeface="EB Garamond"/>
              <a:cs typeface="EB Garamond"/>
              <a:sym typeface="EB Garamond"/>
            </a:endParaRPr>
          </a:p>
        </p:txBody>
      </p:sp>
      <p:sp>
        <p:nvSpPr>
          <p:cNvPr id="348" name="Google Shape;348;p43"/>
          <p:cNvSpPr/>
          <p:nvPr/>
        </p:nvSpPr>
        <p:spPr>
          <a:xfrm>
            <a:off x="311706" y="3172885"/>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Intervalo</a:t>
            </a:r>
            <a:endParaRPr sz="1100">
              <a:latin typeface="EB Garamond"/>
              <a:ea typeface="EB Garamond"/>
              <a:cs typeface="EB Garamond"/>
              <a:sym typeface="EB Garamond"/>
            </a:endParaRPr>
          </a:p>
        </p:txBody>
      </p:sp>
      <p:sp>
        <p:nvSpPr>
          <p:cNvPr id="349" name="Google Shape;349;p43"/>
          <p:cNvSpPr/>
          <p:nvPr/>
        </p:nvSpPr>
        <p:spPr>
          <a:xfrm>
            <a:off x="311706" y="3973370"/>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Razón</a:t>
            </a:r>
            <a:endParaRPr sz="1100">
              <a:latin typeface="EB Garamond"/>
              <a:ea typeface="EB Garamond"/>
              <a:cs typeface="EB Garamond"/>
              <a:sym typeface="EB Garamond"/>
            </a:endParaRPr>
          </a:p>
        </p:txBody>
      </p:sp>
      <p:sp>
        <p:nvSpPr>
          <p:cNvPr id="350" name="Google Shape;350;p43"/>
          <p:cNvSpPr/>
          <p:nvPr/>
        </p:nvSpPr>
        <p:spPr>
          <a:xfrm>
            <a:off x="226800" y="3030025"/>
            <a:ext cx="2087400" cy="1633200"/>
          </a:xfrm>
          <a:prstGeom prst="rect">
            <a:avLst/>
          </a:prstGeom>
          <a:solidFill>
            <a:srgbClr val="AAD5D4">
              <a:alpha val="552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1" name="Google Shape;351;p43"/>
          <p:cNvSpPr txBox="1"/>
          <p:nvPr/>
        </p:nvSpPr>
        <p:spPr>
          <a:xfrm>
            <a:off x="2743350" y="2451265"/>
            <a:ext cx="6267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s" sz="1800">
                <a:solidFill>
                  <a:schemeClr val="dk2"/>
                </a:solidFill>
                <a:latin typeface="EB Garamond"/>
                <a:ea typeface="EB Garamond"/>
                <a:cs typeface="EB Garamond"/>
                <a:sym typeface="EB Garamond"/>
              </a:rPr>
              <a:t>Exhaustivo, excluyente y se pueden </a:t>
            </a:r>
            <a:r>
              <a:rPr lang="es" sz="1800">
                <a:solidFill>
                  <a:schemeClr val="dk2"/>
                </a:solidFill>
                <a:highlight>
                  <a:srgbClr val="8DD8D3"/>
                </a:highlight>
                <a:latin typeface="EB Garamond"/>
                <a:ea typeface="EB Garamond"/>
                <a:cs typeface="EB Garamond"/>
                <a:sym typeface="EB Garamond"/>
              </a:rPr>
              <a:t>ordenar o jerarquizar</a:t>
            </a:r>
            <a:r>
              <a:rPr lang="es" sz="1800">
                <a:solidFill>
                  <a:schemeClr val="dk2"/>
                </a:solidFill>
                <a:latin typeface="EB Garamond"/>
                <a:ea typeface="EB Garamond"/>
                <a:cs typeface="EB Garamond"/>
                <a:sym typeface="EB Garamond"/>
              </a:rPr>
              <a:t>.</a:t>
            </a:r>
            <a:endParaRPr sz="1800">
              <a:solidFill>
                <a:schemeClr val="dk2"/>
              </a:solidFill>
              <a:latin typeface="EB Garamond"/>
              <a:ea typeface="EB Garamond"/>
              <a:cs typeface="EB Garamond"/>
              <a:sym typeface="EB Garamond"/>
            </a:endParaRPr>
          </a:p>
        </p:txBody>
      </p:sp>
      <p:sp>
        <p:nvSpPr>
          <p:cNvPr id="352" name="Google Shape;352;p43"/>
          <p:cNvSpPr txBox="1"/>
          <p:nvPr/>
        </p:nvSpPr>
        <p:spPr>
          <a:xfrm>
            <a:off x="3562350" y="3080005"/>
            <a:ext cx="4629300" cy="1600800"/>
          </a:xfrm>
          <a:prstGeom prst="rect">
            <a:avLst/>
          </a:prstGeom>
          <a:noFill/>
          <a:ln cap="flat" cmpd="sng" w="41275">
            <a:solidFill>
              <a:schemeClr val="accent5"/>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s">
                <a:solidFill>
                  <a:schemeClr val="dk2"/>
                </a:solidFill>
                <a:latin typeface="EB Garamond"/>
                <a:ea typeface="EB Garamond"/>
                <a:cs typeface="EB Garamond"/>
                <a:sym typeface="EB Garamond"/>
              </a:rPr>
              <a:t>P3. ¿Qué tan de acuerdo está con el aborto libre?</a:t>
            </a:r>
            <a:endParaRPr>
              <a:solidFill>
                <a:schemeClr val="dk2"/>
              </a:solidFill>
              <a:latin typeface="EB Garamond"/>
              <a:ea typeface="EB Garamond"/>
              <a:cs typeface="EB Garamond"/>
              <a:sym typeface="EB Garamond"/>
            </a:endParaRPr>
          </a:p>
          <a:p>
            <a:pPr indent="-330200" lvl="0" marL="342900" marR="0" rtl="0" algn="l">
              <a:spcBef>
                <a:spcPts val="0"/>
              </a:spcBef>
              <a:spcAft>
                <a:spcPts val="0"/>
              </a:spcAft>
              <a:buClr>
                <a:schemeClr val="dk2"/>
              </a:buClr>
              <a:buSzPts val="1400"/>
              <a:buFont typeface="EB Garamond"/>
              <a:buAutoNum type="arabicPeriod"/>
            </a:pPr>
            <a:r>
              <a:rPr lang="es">
                <a:solidFill>
                  <a:schemeClr val="dk2"/>
                </a:solidFill>
                <a:latin typeface="EB Garamond"/>
                <a:ea typeface="EB Garamond"/>
                <a:cs typeface="EB Garamond"/>
                <a:sym typeface="EB Garamond"/>
              </a:rPr>
              <a:t>Muy de acuerdo</a:t>
            </a:r>
            <a:endParaRPr>
              <a:solidFill>
                <a:schemeClr val="dk2"/>
              </a:solidFill>
              <a:latin typeface="EB Garamond"/>
              <a:ea typeface="EB Garamond"/>
              <a:cs typeface="EB Garamond"/>
              <a:sym typeface="EB Garamond"/>
            </a:endParaRPr>
          </a:p>
          <a:p>
            <a:pPr indent="-330200" lvl="0" marL="342900" marR="0" rtl="0" algn="l">
              <a:spcBef>
                <a:spcPts val="0"/>
              </a:spcBef>
              <a:spcAft>
                <a:spcPts val="0"/>
              </a:spcAft>
              <a:buClr>
                <a:schemeClr val="dk2"/>
              </a:buClr>
              <a:buSzPts val="1400"/>
              <a:buFont typeface="EB Garamond"/>
              <a:buAutoNum type="arabicPeriod"/>
            </a:pPr>
            <a:r>
              <a:rPr lang="es">
                <a:solidFill>
                  <a:schemeClr val="dk2"/>
                </a:solidFill>
                <a:latin typeface="EB Garamond"/>
                <a:ea typeface="EB Garamond"/>
                <a:cs typeface="EB Garamond"/>
                <a:sym typeface="EB Garamond"/>
              </a:rPr>
              <a:t>De acuerdo</a:t>
            </a:r>
            <a:endParaRPr>
              <a:solidFill>
                <a:schemeClr val="dk2"/>
              </a:solidFill>
              <a:latin typeface="EB Garamond"/>
              <a:ea typeface="EB Garamond"/>
              <a:cs typeface="EB Garamond"/>
              <a:sym typeface="EB Garamond"/>
            </a:endParaRPr>
          </a:p>
          <a:p>
            <a:pPr indent="-330200" lvl="0" marL="342900" marR="0" rtl="0" algn="l">
              <a:spcBef>
                <a:spcPts val="0"/>
              </a:spcBef>
              <a:spcAft>
                <a:spcPts val="0"/>
              </a:spcAft>
              <a:buClr>
                <a:schemeClr val="dk2"/>
              </a:buClr>
              <a:buSzPts val="1400"/>
              <a:buFont typeface="EB Garamond"/>
              <a:buAutoNum type="arabicPeriod"/>
            </a:pPr>
            <a:r>
              <a:rPr lang="es">
                <a:solidFill>
                  <a:schemeClr val="dk2"/>
                </a:solidFill>
                <a:latin typeface="EB Garamond"/>
                <a:ea typeface="EB Garamond"/>
                <a:cs typeface="EB Garamond"/>
                <a:sym typeface="EB Garamond"/>
              </a:rPr>
              <a:t>Ni de acuerdo ni en desacuerdo</a:t>
            </a:r>
            <a:endParaRPr>
              <a:solidFill>
                <a:schemeClr val="dk2"/>
              </a:solidFill>
              <a:latin typeface="EB Garamond"/>
              <a:ea typeface="EB Garamond"/>
              <a:cs typeface="EB Garamond"/>
              <a:sym typeface="EB Garamond"/>
            </a:endParaRPr>
          </a:p>
          <a:p>
            <a:pPr indent="-330200" lvl="0" marL="342900" marR="0" rtl="0" algn="l">
              <a:spcBef>
                <a:spcPts val="0"/>
              </a:spcBef>
              <a:spcAft>
                <a:spcPts val="0"/>
              </a:spcAft>
              <a:buClr>
                <a:schemeClr val="dk2"/>
              </a:buClr>
              <a:buSzPts val="1400"/>
              <a:buFont typeface="EB Garamond"/>
              <a:buAutoNum type="arabicPeriod"/>
            </a:pPr>
            <a:r>
              <a:rPr lang="es">
                <a:solidFill>
                  <a:schemeClr val="dk2"/>
                </a:solidFill>
                <a:latin typeface="EB Garamond"/>
                <a:ea typeface="EB Garamond"/>
                <a:cs typeface="EB Garamond"/>
                <a:sym typeface="EB Garamond"/>
              </a:rPr>
              <a:t>En desacuerdo</a:t>
            </a:r>
            <a:endParaRPr>
              <a:solidFill>
                <a:schemeClr val="dk2"/>
              </a:solidFill>
              <a:latin typeface="EB Garamond"/>
              <a:ea typeface="EB Garamond"/>
              <a:cs typeface="EB Garamond"/>
              <a:sym typeface="EB Garamond"/>
            </a:endParaRPr>
          </a:p>
          <a:p>
            <a:pPr indent="-330200" lvl="0" marL="342900" marR="0" rtl="0" algn="l">
              <a:spcBef>
                <a:spcPts val="0"/>
              </a:spcBef>
              <a:spcAft>
                <a:spcPts val="0"/>
              </a:spcAft>
              <a:buClr>
                <a:schemeClr val="dk2"/>
              </a:buClr>
              <a:buSzPts val="1400"/>
              <a:buFont typeface="EB Garamond"/>
              <a:buAutoNum type="arabicPeriod"/>
            </a:pPr>
            <a:r>
              <a:rPr lang="es">
                <a:solidFill>
                  <a:schemeClr val="dk2"/>
                </a:solidFill>
                <a:latin typeface="EB Garamond"/>
                <a:ea typeface="EB Garamond"/>
                <a:cs typeface="EB Garamond"/>
                <a:sym typeface="EB Garamond"/>
              </a:rPr>
              <a:t>Muy en desacuerdo</a:t>
            </a:r>
            <a:endParaRPr>
              <a:solidFill>
                <a:schemeClr val="dk2"/>
              </a:solidFill>
              <a:latin typeface="EB Garamond"/>
              <a:ea typeface="EB Garamond"/>
              <a:cs typeface="EB Garamond"/>
              <a:sym typeface="EB Garamond"/>
            </a:endParaRPr>
          </a:p>
          <a:p>
            <a:pPr indent="-330200" lvl="0" marL="342900" marR="0" rtl="0" algn="l">
              <a:spcBef>
                <a:spcPts val="0"/>
              </a:spcBef>
              <a:spcAft>
                <a:spcPts val="0"/>
              </a:spcAft>
              <a:buClr>
                <a:schemeClr val="dk2"/>
              </a:buClr>
              <a:buSzPts val="1400"/>
              <a:buFont typeface="EB Garamond"/>
              <a:buAutoNum type="arabicPeriod"/>
            </a:pPr>
            <a:r>
              <a:rPr lang="es">
                <a:solidFill>
                  <a:schemeClr val="dk2"/>
                </a:solidFill>
                <a:latin typeface="EB Garamond"/>
                <a:ea typeface="EB Garamond"/>
                <a:cs typeface="EB Garamond"/>
                <a:sym typeface="EB Garamond"/>
              </a:rPr>
              <a:t>No sé / No responde</a:t>
            </a:r>
            <a:endParaRPr>
              <a:solidFill>
                <a:schemeClr val="dk2"/>
              </a:solidFill>
              <a:latin typeface="EB Garamond"/>
              <a:ea typeface="EB Garamond"/>
              <a:cs typeface="EB Garamond"/>
              <a:sym typeface="EB Garamond"/>
            </a:endParaRPr>
          </a:p>
        </p:txBody>
      </p:sp>
      <p:sp>
        <p:nvSpPr>
          <p:cNvPr id="353" name="Google Shape;353;p43"/>
          <p:cNvSpPr/>
          <p:nvPr/>
        </p:nvSpPr>
        <p:spPr>
          <a:xfrm>
            <a:off x="226800" y="1408125"/>
            <a:ext cx="2087400" cy="833700"/>
          </a:xfrm>
          <a:prstGeom prst="rect">
            <a:avLst/>
          </a:prstGeom>
          <a:solidFill>
            <a:srgbClr val="AAD5D4">
              <a:alpha val="552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Nivel de medición</a:t>
            </a:r>
            <a:endParaRPr b="1">
              <a:latin typeface="EB Garamond"/>
              <a:ea typeface="EB Garamond"/>
              <a:cs typeface="EB Garamond"/>
              <a:sym typeface="EB Garamond"/>
            </a:endParaRPr>
          </a:p>
        </p:txBody>
      </p:sp>
      <p:sp>
        <p:nvSpPr>
          <p:cNvPr id="359" name="Google Shape;359;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360" name="Google Shape;360;p44"/>
          <p:cNvSpPr/>
          <p:nvPr/>
        </p:nvSpPr>
        <p:spPr>
          <a:xfrm>
            <a:off x="311706" y="1571867"/>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Nominal</a:t>
            </a:r>
            <a:endParaRPr sz="1100">
              <a:latin typeface="EB Garamond"/>
              <a:ea typeface="EB Garamond"/>
              <a:cs typeface="EB Garamond"/>
              <a:sym typeface="EB Garamond"/>
            </a:endParaRPr>
          </a:p>
        </p:txBody>
      </p:sp>
      <p:sp>
        <p:nvSpPr>
          <p:cNvPr id="361" name="Google Shape;361;p44"/>
          <p:cNvSpPr/>
          <p:nvPr/>
        </p:nvSpPr>
        <p:spPr>
          <a:xfrm>
            <a:off x="311706" y="2372376"/>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Ordinal</a:t>
            </a:r>
            <a:endParaRPr sz="1100">
              <a:latin typeface="EB Garamond"/>
              <a:ea typeface="EB Garamond"/>
              <a:cs typeface="EB Garamond"/>
              <a:sym typeface="EB Garamond"/>
            </a:endParaRPr>
          </a:p>
        </p:txBody>
      </p:sp>
      <p:sp>
        <p:nvSpPr>
          <p:cNvPr id="362" name="Google Shape;362;p44"/>
          <p:cNvSpPr/>
          <p:nvPr/>
        </p:nvSpPr>
        <p:spPr>
          <a:xfrm>
            <a:off x="311706" y="3172885"/>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Intervalo</a:t>
            </a:r>
            <a:endParaRPr sz="1100">
              <a:latin typeface="EB Garamond"/>
              <a:ea typeface="EB Garamond"/>
              <a:cs typeface="EB Garamond"/>
              <a:sym typeface="EB Garamond"/>
            </a:endParaRPr>
          </a:p>
        </p:txBody>
      </p:sp>
      <p:sp>
        <p:nvSpPr>
          <p:cNvPr id="363" name="Google Shape;363;p44"/>
          <p:cNvSpPr/>
          <p:nvPr/>
        </p:nvSpPr>
        <p:spPr>
          <a:xfrm>
            <a:off x="311706" y="3973370"/>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Razón</a:t>
            </a:r>
            <a:endParaRPr sz="1100">
              <a:latin typeface="EB Garamond"/>
              <a:ea typeface="EB Garamond"/>
              <a:cs typeface="EB Garamond"/>
              <a:sym typeface="EB Garamond"/>
            </a:endParaRPr>
          </a:p>
        </p:txBody>
      </p:sp>
      <p:sp>
        <p:nvSpPr>
          <p:cNvPr id="364" name="Google Shape;364;p44"/>
          <p:cNvSpPr/>
          <p:nvPr/>
        </p:nvSpPr>
        <p:spPr>
          <a:xfrm>
            <a:off x="226800" y="3829450"/>
            <a:ext cx="2087400" cy="833700"/>
          </a:xfrm>
          <a:prstGeom prst="rect">
            <a:avLst/>
          </a:prstGeom>
          <a:solidFill>
            <a:srgbClr val="AAD5D4">
              <a:alpha val="552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5" name="Google Shape;365;p44"/>
          <p:cNvSpPr txBox="1"/>
          <p:nvPr/>
        </p:nvSpPr>
        <p:spPr>
          <a:xfrm>
            <a:off x="2901950" y="3293900"/>
            <a:ext cx="5510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 sz="1800">
                <a:solidFill>
                  <a:schemeClr val="dk2"/>
                </a:solidFill>
                <a:latin typeface="EB Garamond"/>
                <a:ea typeface="EB Garamond"/>
                <a:cs typeface="EB Garamond"/>
                <a:sym typeface="EB Garamond"/>
              </a:rPr>
              <a:t>Exhaustivo, excluyente, se pueden jerarquizar y existe </a:t>
            </a:r>
            <a:r>
              <a:rPr lang="es" sz="1800">
                <a:solidFill>
                  <a:schemeClr val="dk2"/>
                </a:solidFill>
                <a:highlight>
                  <a:srgbClr val="8DD8D3"/>
                </a:highlight>
                <a:latin typeface="EB Garamond"/>
                <a:ea typeface="EB Garamond"/>
                <a:cs typeface="EB Garamond"/>
                <a:sym typeface="EB Garamond"/>
              </a:rPr>
              <a:t>diferencia exacta entre atributos</a:t>
            </a:r>
            <a:r>
              <a:rPr lang="es" sz="1800">
                <a:solidFill>
                  <a:schemeClr val="dk2"/>
                </a:solidFill>
                <a:latin typeface="EB Garamond"/>
                <a:ea typeface="EB Garamond"/>
                <a:cs typeface="EB Garamond"/>
                <a:sym typeface="EB Garamond"/>
              </a:rPr>
              <a:t>. </a:t>
            </a:r>
            <a:r>
              <a:rPr b="1" lang="es" sz="1800">
                <a:solidFill>
                  <a:schemeClr val="dk2"/>
                </a:solidFill>
                <a:latin typeface="EB Garamond"/>
                <a:ea typeface="EB Garamond"/>
                <a:cs typeface="EB Garamond"/>
                <a:sym typeface="EB Garamond"/>
              </a:rPr>
              <a:t>*(Discreto o Continua)</a:t>
            </a:r>
            <a:endParaRPr sz="1800">
              <a:solidFill>
                <a:schemeClr val="dk2"/>
              </a:solidFill>
              <a:latin typeface="EB Garamond"/>
              <a:ea typeface="EB Garamond"/>
              <a:cs typeface="EB Garamond"/>
              <a:sym typeface="EB Garamond"/>
            </a:endParaRPr>
          </a:p>
        </p:txBody>
      </p:sp>
      <p:sp>
        <p:nvSpPr>
          <p:cNvPr id="366" name="Google Shape;366;p44"/>
          <p:cNvSpPr txBox="1"/>
          <p:nvPr/>
        </p:nvSpPr>
        <p:spPr>
          <a:xfrm>
            <a:off x="2974100" y="2218566"/>
            <a:ext cx="4629300" cy="954300"/>
          </a:xfrm>
          <a:prstGeom prst="rect">
            <a:avLst/>
          </a:prstGeom>
          <a:noFill/>
          <a:ln cap="flat" cmpd="sng" w="41275">
            <a:solidFill>
              <a:schemeClr val="accent5"/>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s">
                <a:solidFill>
                  <a:schemeClr val="dk2"/>
                </a:solidFill>
                <a:latin typeface="EB Garamond"/>
                <a:ea typeface="EB Garamond"/>
                <a:cs typeface="EB Garamond"/>
                <a:sym typeface="EB Garamond"/>
              </a:rPr>
              <a:t>P4. ¿Cuál es su temperatura corporal (Cº)?</a:t>
            </a:r>
            <a:endParaRPr>
              <a:solidFill>
                <a:schemeClr val="dk2"/>
              </a:solidFill>
              <a:latin typeface="EB Garamond"/>
              <a:ea typeface="EB Garamond"/>
              <a:cs typeface="EB Garamond"/>
              <a:sym typeface="EB Garamond"/>
            </a:endParaRPr>
          </a:p>
          <a:p>
            <a:pPr indent="0" lvl="0" marL="0" marR="0" rtl="0" algn="l">
              <a:spcBef>
                <a:spcPts val="0"/>
              </a:spcBef>
              <a:spcAft>
                <a:spcPts val="0"/>
              </a:spcAft>
              <a:buNone/>
            </a:pPr>
            <a:r>
              <a:rPr lang="es">
                <a:solidFill>
                  <a:schemeClr val="dk2"/>
                </a:solidFill>
                <a:latin typeface="EB Garamond"/>
                <a:ea typeface="EB Garamond"/>
                <a:cs typeface="EB Garamond"/>
                <a:sym typeface="EB Garamond"/>
              </a:rPr>
              <a:t>La respuesta debe estar entre 34º a 42º grados.</a:t>
            </a:r>
            <a:endParaRPr>
              <a:solidFill>
                <a:schemeClr val="dk2"/>
              </a:solidFill>
              <a:latin typeface="EB Garamond"/>
              <a:ea typeface="EB Garamond"/>
              <a:cs typeface="EB Garamond"/>
              <a:sym typeface="EB Garamond"/>
            </a:endParaRPr>
          </a:p>
          <a:p>
            <a:pPr indent="0" lvl="0" marL="0" marR="0" rtl="0" algn="l">
              <a:spcBef>
                <a:spcPts val="0"/>
              </a:spcBef>
              <a:spcAft>
                <a:spcPts val="0"/>
              </a:spcAft>
              <a:buNone/>
            </a:pPr>
            <a:r>
              <a:rPr b="1" lang="es">
                <a:solidFill>
                  <a:schemeClr val="dk2"/>
                </a:solidFill>
                <a:latin typeface="EB Garamond"/>
                <a:ea typeface="EB Garamond"/>
                <a:cs typeface="EB Garamond"/>
                <a:sym typeface="EB Garamond"/>
              </a:rPr>
              <a:t>R: </a:t>
            </a:r>
            <a:r>
              <a:rPr lang="es">
                <a:solidFill>
                  <a:schemeClr val="dk2"/>
                </a:solidFill>
                <a:latin typeface="EB Garamond"/>
                <a:ea typeface="EB Garamond"/>
                <a:cs typeface="EB Garamond"/>
                <a:sym typeface="EB Garamond"/>
              </a:rPr>
              <a:t>36,5 Cº</a:t>
            </a:r>
            <a:endParaRPr>
              <a:solidFill>
                <a:schemeClr val="dk2"/>
              </a:solidFill>
              <a:latin typeface="EB Garamond"/>
              <a:ea typeface="EB Garamond"/>
              <a:cs typeface="EB Garamond"/>
              <a:sym typeface="EB Garamond"/>
            </a:endParaRPr>
          </a:p>
          <a:p>
            <a:pPr indent="0" lvl="0" marL="0" marR="0" rtl="0" algn="l">
              <a:spcBef>
                <a:spcPts val="0"/>
              </a:spcBef>
              <a:spcAft>
                <a:spcPts val="0"/>
              </a:spcAft>
              <a:buNone/>
            </a:pPr>
            <a:r>
              <a:rPr b="1" lang="es">
                <a:solidFill>
                  <a:schemeClr val="dk2"/>
                </a:solidFill>
                <a:latin typeface="EB Garamond"/>
                <a:ea typeface="EB Garamond"/>
                <a:cs typeface="EB Garamond"/>
                <a:sym typeface="EB Garamond"/>
              </a:rPr>
              <a:t>Diferencia: </a:t>
            </a:r>
            <a:r>
              <a:rPr lang="es">
                <a:solidFill>
                  <a:schemeClr val="dk2"/>
                </a:solidFill>
                <a:latin typeface="EB Garamond"/>
                <a:ea typeface="EB Garamond"/>
                <a:cs typeface="EB Garamond"/>
                <a:sym typeface="EB Garamond"/>
              </a:rPr>
              <a:t>a 0,5 Cº de la fiebre.</a:t>
            </a:r>
            <a:endParaRPr>
              <a:solidFill>
                <a:schemeClr val="dk2"/>
              </a:solidFill>
              <a:latin typeface="EB Garamond"/>
              <a:ea typeface="EB Garamond"/>
              <a:cs typeface="EB Garamond"/>
              <a:sym typeface="EB Garamond"/>
            </a:endParaRPr>
          </a:p>
        </p:txBody>
      </p:sp>
      <p:sp>
        <p:nvSpPr>
          <p:cNvPr id="367" name="Google Shape;367;p44"/>
          <p:cNvSpPr/>
          <p:nvPr/>
        </p:nvSpPr>
        <p:spPr>
          <a:xfrm>
            <a:off x="226800" y="1410200"/>
            <a:ext cx="2087400" cy="1633200"/>
          </a:xfrm>
          <a:prstGeom prst="rect">
            <a:avLst/>
          </a:prstGeom>
          <a:solidFill>
            <a:srgbClr val="AAD5D4">
              <a:alpha val="552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Nivel de medición</a:t>
            </a:r>
            <a:endParaRPr b="1">
              <a:latin typeface="EB Garamond"/>
              <a:ea typeface="EB Garamond"/>
              <a:cs typeface="EB Garamond"/>
              <a:sym typeface="EB Garamond"/>
            </a:endParaRPr>
          </a:p>
        </p:txBody>
      </p:sp>
      <p:sp>
        <p:nvSpPr>
          <p:cNvPr id="373" name="Google Shape;373;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374" name="Google Shape;374;p45"/>
          <p:cNvSpPr/>
          <p:nvPr/>
        </p:nvSpPr>
        <p:spPr>
          <a:xfrm>
            <a:off x="311706" y="1571867"/>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Nominal</a:t>
            </a:r>
            <a:endParaRPr sz="1100">
              <a:latin typeface="EB Garamond"/>
              <a:ea typeface="EB Garamond"/>
              <a:cs typeface="EB Garamond"/>
              <a:sym typeface="EB Garamond"/>
            </a:endParaRPr>
          </a:p>
        </p:txBody>
      </p:sp>
      <p:sp>
        <p:nvSpPr>
          <p:cNvPr id="375" name="Google Shape;375;p45"/>
          <p:cNvSpPr/>
          <p:nvPr/>
        </p:nvSpPr>
        <p:spPr>
          <a:xfrm>
            <a:off x="311706" y="2372376"/>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Ordinal</a:t>
            </a:r>
            <a:endParaRPr sz="1100">
              <a:latin typeface="EB Garamond"/>
              <a:ea typeface="EB Garamond"/>
              <a:cs typeface="EB Garamond"/>
              <a:sym typeface="EB Garamond"/>
            </a:endParaRPr>
          </a:p>
        </p:txBody>
      </p:sp>
      <p:sp>
        <p:nvSpPr>
          <p:cNvPr id="376" name="Google Shape;376;p45"/>
          <p:cNvSpPr/>
          <p:nvPr/>
        </p:nvSpPr>
        <p:spPr>
          <a:xfrm>
            <a:off x="311706" y="3172885"/>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Intervalo</a:t>
            </a:r>
            <a:endParaRPr sz="1100">
              <a:latin typeface="EB Garamond"/>
              <a:ea typeface="EB Garamond"/>
              <a:cs typeface="EB Garamond"/>
              <a:sym typeface="EB Garamond"/>
            </a:endParaRPr>
          </a:p>
        </p:txBody>
      </p:sp>
      <p:sp>
        <p:nvSpPr>
          <p:cNvPr id="377" name="Google Shape;377;p45"/>
          <p:cNvSpPr/>
          <p:nvPr/>
        </p:nvSpPr>
        <p:spPr>
          <a:xfrm>
            <a:off x="311706" y="3973370"/>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Razón</a:t>
            </a:r>
            <a:endParaRPr sz="1100">
              <a:latin typeface="EB Garamond"/>
              <a:ea typeface="EB Garamond"/>
              <a:cs typeface="EB Garamond"/>
              <a:sym typeface="EB Garamond"/>
            </a:endParaRPr>
          </a:p>
        </p:txBody>
      </p:sp>
      <p:sp>
        <p:nvSpPr>
          <p:cNvPr id="378" name="Google Shape;378;p45"/>
          <p:cNvSpPr/>
          <p:nvPr/>
        </p:nvSpPr>
        <p:spPr>
          <a:xfrm>
            <a:off x="226800" y="1418575"/>
            <a:ext cx="2087400" cy="2415600"/>
          </a:xfrm>
          <a:prstGeom prst="rect">
            <a:avLst/>
          </a:prstGeom>
          <a:solidFill>
            <a:srgbClr val="AAD5D4">
              <a:alpha val="552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9" name="Google Shape;379;p45"/>
          <p:cNvSpPr txBox="1"/>
          <p:nvPr/>
        </p:nvSpPr>
        <p:spPr>
          <a:xfrm>
            <a:off x="2813875" y="3973375"/>
            <a:ext cx="53256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 sz="1800">
                <a:solidFill>
                  <a:schemeClr val="dk2"/>
                </a:solidFill>
                <a:latin typeface="EB Garamond"/>
                <a:ea typeface="EB Garamond"/>
                <a:cs typeface="EB Garamond"/>
                <a:sym typeface="EB Garamond"/>
              </a:rPr>
              <a:t>Exhaustivo, excluyente, se pueden jerarquizar, existe diferencia exacta entre atributos y se agrega el </a:t>
            </a:r>
            <a:r>
              <a:rPr lang="es" sz="1800">
                <a:solidFill>
                  <a:schemeClr val="dk2"/>
                </a:solidFill>
                <a:highlight>
                  <a:srgbClr val="8DD8D3"/>
                </a:highlight>
                <a:latin typeface="EB Garamond"/>
                <a:ea typeface="EB Garamond"/>
                <a:cs typeface="EB Garamond"/>
                <a:sym typeface="EB Garamond"/>
              </a:rPr>
              <a:t>cero absoluto</a:t>
            </a:r>
            <a:r>
              <a:rPr lang="es" sz="1800">
                <a:solidFill>
                  <a:schemeClr val="dk2"/>
                </a:solidFill>
                <a:latin typeface="EB Garamond"/>
                <a:ea typeface="EB Garamond"/>
                <a:cs typeface="EB Garamond"/>
                <a:sym typeface="EB Garamond"/>
              </a:rPr>
              <a:t>.</a:t>
            </a:r>
            <a:r>
              <a:rPr b="1" lang="es" sz="1800">
                <a:solidFill>
                  <a:schemeClr val="dk2"/>
                </a:solidFill>
                <a:latin typeface="EB Garamond"/>
                <a:ea typeface="EB Garamond"/>
                <a:cs typeface="EB Garamond"/>
                <a:sym typeface="EB Garamond"/>
              </a:rPr>
              <a:t> *(Discreto o Continua)</a:t>
            </a:r>
            <a:endParaRPr sz="1800">
              <a:solidFill>
                <a:schemeClr val="dk2"/>
              </a:solidFill>
              <a:latin typeface="EB Garamond"/>
              <a:ea typeface="EB Garamond"/>
              <a:cs typeface="EB Garamond"/>
              <a:sym typeface="EB Garamond"/>
            </a:endParaRPr>
          </a:p>
        </p:txBody>
      </p:sp>
      <p:sp>
        <p:nvSpPr>
          <p:cNvPr id="380" name="Google Shape;380;p45"/>
          <p:cNvSpPr txBox="1"/>
          <p:nvPr/>
        </p:nvSpPr>
        <p:spPr>
          <a:xfrm>
            <a:off x="2907425" y="2372382"/>
            <a:ext cx="2931000" cy="1385400"/>
          </a:xfrm>
          <a:prstGeom prst="rect">
            <a:avLst/>
          </a:prstGeom>
          <a:noFill/>
          <a:ln cap="flat" cmpd="sng" w="41275">
            <a:solidFill>
              <a:schemeClr val="accent5"/>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s">
                <a:solidFill>
                  <a:schemeClr val="dk2"/>
                </a:solidFill>
                <a:latin typeface="EB Garamond"/>
                <a:ea typeface="EB Garamond"/>
                <a:cs typeface="EB Garamond"/>
                <a:sym typeface="EB Garamond"/>
              </a:rPr>
              <a:t>P6. ¿Cuántos hijos/as tiene?</a:t>
            </a:r>
            <a:endParaRPr>
              <a:solidFill>
                <a:schemeClr val="dk2"/>
              </a:solidFill>
              <a:latin typeface="EB Garamond"/>
              <a:ea typeface="EB Garamond"/>
              <a:cs typeface="EB Garamond"/>
              <a:sym typeface="EB Garamond"/>
            </a:endParaRPr>
          </a:p>
          <a:p>
            <a:pPr indent="-317500" lvl="0" marL="457200" marR="0" rtl="0" algn="l">
              <a:spcBef>
                <a:spcPts val="0"/>
              </a:spcBef>
              <a:spcAft>
                <a:spcPts val="0"/>
              </a:spcAft>
              <a:buClr>
                <a:schemeClr val="dk2"/>
              </a:buClr>
              <a:buSzPts val="1400"/>
              <a:buFont typeface="EB Garamond"/>
              <a:buAutoNum type="arabicPeriod"/>
            </a:pPr>
            <a:r>
              <a:rPr b="1" lang="es">
                <a:solidFill>
                  <a:schemeClr val="dk2"/>
                </a:solidFill>
                <a:latin typeface="EB Garamond"/>
                <a:ea typeface="EB Garamond"/>
                <a:cs typeface="EB Garamond"/>
                <a:sym typeface="EB Garamond"/>
              </a:rPr>
              <a:t>0</a:t>
            </a:r>
            <a:endParaRPr>
              <a:solidFill>
                <a:schemeClr val="dk2"/>
              </a:solidFill>
              <a:latin typeface="EB Garamond"/>
              <a:ea typeface="EB Garamond"/>
              <a:cs typeface="EB Garamond"/>
              <a:sym typeface="EB Garamond"/>
            </a:endParaRPr>
          </a:p>
          <a:p>
            <a:pPr indent="-317500" lvl="0" marL="457200" marR="0" rtl="0" algn="l">
              <a:spcBef>
                <a:spcPts val="0"/>
              </a:spcBef>
              <a:spcAft>
                <a:spcPts val="0"/>
              </a:spcAft>
              <a:buClr>
                <a:schemeClr val="dk2"/>
              </a:buClr>
              <a:buSzPts val="1400"/>
              <a:buFont typeface="EB Garamond"/>
              <a:buAutoNum type="arabicPeriod"/>
            </a:pPr>
            <a:r>
              <a:rPr b="1" lang="es">
                <a:solidFill>
                  <a:schemeClr val="dk2"/>
                </a:solidFill>
                <a:latin typeface="EB Garamond"/>
                <a:ea typeface="EB Garamond"/>
                <a:cs typeface="EB Garamond"/>
                <a:sym typeface="EB Garamond"/>
              </a:rPr>
              <a:t>1</a:t>
            </a:r>
            <a:endParaRPr>
              <a:solidFill>
                <a:schemeClr val="dk2"/>
              </a:solidFill>
              <a:latin typeface="EB Garamond"/>
              <a:ea typeface="EB Garamond"/>
              <a:cs typeface="EB Garamond"/>
              <a:sym typeface="EB Garamond"/>
            </a:endParaRPr>
          </a:p>
          <a:p>
            <a:pPr indent="-317500" lvl="0" marL="457200" marR="0" rtl="0" algn="l">
              <a:spcBef>
                <a:spcPts val="0"/>
              </a:spcBef>
              <a:spcAft>
                <a:spcPts val="0"/>
              </a:spcAft>
              <a:buClr>
                <a:schemeClr val="dk2"/>
              </a:buClr>
              <a:buSzPts val="1400"/>
              <a:buFont typeface="EB Garamond"/>
              <a:buAutoNum type="arabicPeriod"/>
            </a:pPr>
            <a:r>
              <a:rPr b="1" lang="es">
                <a:solidFill>
                  <a:schemeClr val="dk2"/>
                </a:solidFill>
                <a:latin typeface="EB Garamond"/>
                <a:ea typeface="EB Garamond"/>
                <a:cs typeface="EB Garamond"/>
                <a:sym typeface="EB Garamond"/>
              </a:rPr>
              <a:t>2</a:t>
            </a:r>
            <a:endParaRPr>
              <a:solidFill>
                <a:schemeClr val="dk2"/>
              </a:solidFill>
              <a:latin typeface="EB Garamond"/>
              <a:ea typeface="EB Garamond"/>
              <a:cs typeface="EB Garamond"/>
              <a:sym typeface="EB Garamond"/>
            </a:endParaRPr>
          </a:p>
          <a:p>
            <a:pPr indent="-317500" lvl="0" marL="457200" marR="0" rtl="0" algn="l">
              <a:spcBef>
                <a:spcPts val="0"/>
              </a:spcBef>
              <a:spcAft>
                <a:spcPts val="0"/>
              </a:spcAft>
              <a:buClr>
                <a:schemeClr val="dk2"/>
              </a:buClr>
              <a:buSzPts val="1400"/>
              <a:buFont typeface="EB Garamond"/>
              <a:buAutoNum type="arabicPeriod"/>
            </a:pPr>
            <a:r>
              <a:rPr b="1" lang="es">
                <a:solidFill>
                  <a:schemeClr val="dk2"/>
                </a:solidFill>
                <a:latin typeface="EB Garamond"/>
                <a:ea typeface="EB Garamond"/>
                <a:cs typeface="EB Garamond"/>
                <a:sym typeface="EB Garamond"/>
              </a:rPr>
              <a:t>3</a:t>
            </a:r>
            <a:endParaRPr>
              <a:solidFill>
                <a:schemeClr val="dk2"/>
              </a:solidFill>
              <a:latin typeface="EB Garamond"/>
              <a:ea typeface="EB Garamond"/>
              <a:cs typeface="EB Garamond"/>
              <a:sym typeface="EB Garamond"/>
            </a:endParaRPr>
          </a:p>
          <a:p>
            <a:pPr indent="-317500" lvl="0" marL="457200" marR="0" rtl="0" algn="l">
              <a:spcBef>
                <a:spcPts val="0"/>
              </a:spcBef>
              <a:spcAft>
                <a:spcPts val="0"/>
              </a:spcAft>
              <a:buClr>
                <a:schemeClr val="dk2"/>
              </a:buClr>
              <a:buSzPts val="1400"/>
              <a:buFont typeface="EB Garamond"/>
              <a:buAutoNum type="arabicPeriod"/>
            </a:pPr>
            <a:r>
              <a:rPr b="1" lang="es">
                <a:solidFill>
                  <a:schemeClr val="dk2"/>
                </a:solidFill>
                <a:latin typeface="EB Garamond"/>
                <a:ea typeface="EB Garamond"/>
                <a:cs typeface="EB Garamond"/>
                <a:sym typeface="EB Garamond"/>
              </a:rPr>
              <a:t>más de 3</a:t>
            </a:r>
            <a:endParaRPr>
              <a:solidFill>
                <a:schemeClr val="dk2"/>
              </a:solidFill>
              <a:latin typeface="EB Garamond"/>
              <a:ea typeface="EB Garamond"/>
              <a:cs typeface="EB Garamond"/>
              <a:sym typeface="EB Garamon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Nivel de medición</a:t>
            </a:r>
            <a:endParaRPr b="1">
              <a:latin typeface="EB Garamond"/>
              <a:ea typeface="EB Garamond"/>
              <a:cs typeface="EB Garamond"/>
              <a:sym typeface="EB Garamond"/>
            </a:endParaRPr>
          </a:p>
        </p:txBody>
      </p:sp>
      <p:sp>
        <p:nvSpPr>
          <p:cNvPr id="386" name="Google Shape;386;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387" name="Google Shape;387;p46"/>
          <p:cNvSpPr/>
          <p:nvPr/>
        </p:nvSpPr>
        <p:spPr>
          <a:xfrm>
            <a:off x="311706" y="1571867"/>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Nominal</a:t>
            </a:r>
            <a:endParaRPr sz="1100">
              <a:latin typeface="EB Garamond"/>
              <a:ea typeface="EB Garamond"/>
              <a:cs typeface="EB Garamond"/>
              <a:sym typeface="EB Garamond"/>
            </a:endParaRPr>
          </a:p>
        </p:txBody>
      </p:sp>
      <p:sp>
        <p:nvSpPr>
          <p:cNvPr id="388" name="Google Shape;388;p46"/>
          <p:cNvSpPr/>
          <p:nvPr/>
        </p:nvSpPr>
        <p:spPr>
          <a:xfrm>
            <a:off x="311706" y="2372376"/>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Ordinal</a:t>
            </a:r>
            <a:endParaRPr sz="1100">
              <a:latin typeface="EB Garamond"/>
              <a:ea typeface="EB Garamond"/>
              <a:cs typeface="EB Garamond"/>
              <a:sym typeface="EB Garamond"/>
            </a:endParaRPr>
          </a:p>
        </p:txBody>
      </p:sp>
      <p:sp>
        <p:nvSpPr>
          <p:cNvPr id="389" name="Google Shape;389;p46"/>
          <p:cNvSpPr/>
          <p:nvPr/>
        </p:nvSpPr>
        <p:spPr>
          <a:xfrm>
            <a:off x="311706" y="3172885"/>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Intervalo</a:t>
            </a:r>
            <a:endParaRPr sz="1100">
              <a:latin typeface="EB Garamond"/>
              <a:ea typeface="EB Garamond"/>
              <a:cs typeface="EB Garamond"/>
              <a:sym typeface="EB Garamond"/>
            </a:endParaRPr>
          </a:p>
        </p:txBody>
      </p:sp>
      <p:sp>
        <p:nvSpPr>
          <p:cNvPr id="390" name="Google Shape;390;p46"/>
          <p:cNvSpPr/>
          <p:nvPr/>
        </p:nvSpPr>
        <p:spPr>
          <a:xfrm>
            <a:off x="311706" y="3973370"/>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Razón</a:t>
            </a:r>
            <a:endParaRPr sz="1100">
              <a:latin typeface="EB Garamond"/>
              <a:ea typeface="EB Garamond"/>
              <a:cs typeface="EB Garamond"/>
              <a:sym typeface="EB Garamond"/>
            </a:endParaRPr>
          </a:p>
        </p:txBody>
      </p:sp>
      <p:sp>
        <p:nvSpPr>
          <p:cNvPr id="391" name="Google Shape;391;p46"/>
          <p:cNvSpPr txBox="1"/>
          <p:nvPr/>
        </p:nvSpPr>
        <p:spPr>
          <a:xfrm>
            <a:off x="2643775" y="3973375"/>
            <a:ext cx="5828700" cy="61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 sz="1700">
                <a:solidFill>
                  <a:schemeClr val="dk2"/>
                </a:solidFill>
                <a:latin typeface="EB Garamond"/>
                <a:ea typeface="EB Garamond"/>
                <a:cs typeface="EB Garamond"/>
                <a:sym typeface="EB Garamond"/>
              </a:rPr>
              <a:t>Exhaustivo, excluyente, se pueden jerarquizar, existe diferencia exacta entre atributos y se agrega el </a:t>
            </a:r>
            <a:r>
              <a:rPr lang="es" sz="1700">
                <a:solidFill>
                  <a:schemeClr val="dk2"/>
                </a:solidFill>
                <a:highlight>
                  <a:srgbClr val="8DD8D3"/>
                </a:highlight>
                <a:latin typeface="EB Garamond"/>
                <a:ea typeface="EB Garamond"/>
                <a:cs typeface="EB Garamond"/>
                <a:sym typeface="EB Garamond"/>
              </a:rPr>
              <a:t>cero absoluto</a:t>
            </a:r>
            <a:r>
              <a:rPr lang="es" sz="1700">
                <a:solidFill>
                  <a:schemeClr val="dk2"/>
                </a:solidFill>
                <a:latin typeface="EB Garamond"/>
                <a:ea typeface="EB Garamond"/>
                <a:cs typeface="EB Garamond"/>
                <a:sym typeface="EB Garamond"/>
              </a:rPr>
              <a:t>.</a:t>
            </a:r>
            <a:r>
              <a:rPr b="1" lang="es" sz="1700">
                <a:solidFill>
                  <a:schemeClr val="dk2"/>
                </a:solidFill>
                <a:latin typeface="EB Garamond"/>
                <a:ea typeface="EB Garamond"/>
                <a:cs typeface="EB Garamond"/>
                <a:sym typeface="EB Garamond"/>
              </a:rPr>
              <a:t> *(Discreto o Continua)</a:t>
            </a:r>
            <a:endParaRPr sz="1700">
              <a:solidFill>
                <a:schemeClr val="dk2"/>
              </a:solidFill>
              <a:latin typeface="EB Garamond"/>
              <a:ea typeface="EB Garamond"/>
              <a:cs typeface="EB Garamond"/>
              <a:sym typeface="EB Garamond"/>
            </a:endParaRPr>
          </a:p>
        </p:txBody>
      </p:sp>
      <p:sp>
        <p:nvSpPr>
          <p:cNvPr id="392" name="Google Shape;392;p46"/>
          <p:cNvSpPr txBox="1"/>
          <p:nvPr/>
        </p:nvSpPr>
        <p:spPr>
          <a:xfrm>
            <a:off x="2643775" y="1650775"/>
            <a:ext cx="5911800" cy="3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 sz="1700">
                <a:solidFill>
                  <a:schemeClr val="dk2"/>
                </a:solidFill>
                <a:latin typeface="EB Garamond"/>
                <a:ea typeface="EB Garamond"/>
                <a:cs typeface="EB Garamond"/>
                <a:sym typeface="EB Garamond"/>
              </a:rPr>
              <a:t>Variables cuyos atributos son </a:t>
            </a:r>
            <a:r>
              <a:rPr lang="es" sz="1700">
                <a:solidFill>
                  <a:schemeClr val="dk2"/>
                </a:solidFill>
                <a:highlight>
                  <a:srgbClr val="8DD8D3"/>
                </a:highlight>
                <a:latin typeface="EB Garamond"/>
                <a:ea typeface="EB Garamond"/>
                <a:cs typeface="EB Garamond"/>
                <a:sym typeface="EB Garamond"/>
              </a:rPr>
              <a:t>exhaustivos y excluyentes</a:t>
            </a:r>
            <a:r>
              <a:rPr lang="es" sz="1700">
                <a:solidFill>
                  <a:schemeClr val="dk2"/>
                </a:solidFill>
                <a:latin typeface="EB Garamond"/>
                <a:ea typeface="EB Garamond"/>
                <a:cs typeface="EB Garamond"/>
                <a:sym typeface="EB Garamond"/>
              </a:rPr>
              <a:t>.</a:t>
            </a:r>
            <a:endParaRPr sz="1700">
              <a:solidFill>
                <a:schemeClr val="dk2"/>
              </a:solidFill>
              <a:latin typeface="EB Garamond"/>
              <a:ea typeface="EB Garamond"/>
              <a:cs typeface="EB Garamond"/>
              <a:sym typeface="EB Garamond"/>
            </a:endParaRPr>
          </a:p>
        </p:txBody>
      </p:sp>
      <p:sp>
        <p:nvSpPr>
          <p:cNvPr id="393" name="Google Shape;393;p46"/>
          <p:cNvSpPr txBox="1"/>
          <p:nvPr/>
        </p:nvSpPr>
        <p:spPr>
          <a:xfrm>
            <a:off x="2643775" y="2451275"/>
            <a:ext cx="58287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s" sz="1700">
                <a:solidFill>
                  <a:schemeClr val="dk2"/>
                </a:solidFill>
                <a:latin typeface="EB Garamond"/>
                <a:ea typeface="EB Garamond"/>
                <a:cs typeface="EB Garamond"/>
                <a:sym typeface="EB Garamond"/>
              </a:rPr>
              <a:t>Exhaustivo, excluyente y se pueden </a:t>
            </a:r>
            <a:r>
              <a:rPr lang="es" sz="1700">
                <a:solidFill>
                  <a:schemeClr val="dk2"/>
                </a:solidFill>
                <a:highlight>
                  <a:srgbClr val="8DD8D3"/>
                </a:highlight>
                <a:latin typeface="EB Garamond"/>
                <a:ea typeface="EB Garamond"/>
                <a:cs typeface="EB Garamond"/>
                <a:sym typeface="EB Garamond"/>
              </a:rPr>
              <a:t>ordenar o jerarquizar</a:t>
            </a:r>
            <a:r>
              <a:rPr lang="es" sz="1700">
                <a:solidFill>
                  <a:schemeClr val="dk2"/>
                </a:solidFill>
                <a:latin typeface="EB Garamond"/>
                <a:ea typeface="EB Garamond"/>
                <a:cs typeface="EB Garamond"/>
                <a:sym typeface="EB Garamond"/>
              </a:rPr>
              <a:t>.</a:t>
            </a:r>
            <a:endParaRPr sz="1700">
              <a:solidFill>
                <a:schemeClr val="dk2"/>
              </a:solidFill>
              <a:latin typeface="EB Garamond"/>
              <a:ea typeface="EB Garamond"/>
              <a:cs typeface="EB Garamond"/>
              <a:sym typeface="EB Garamond"/>
            </a:endParaRPr>
          </a:p>
        </p:txBody>
      </p:sp>
      <p:sp>
        <p:nvSpPr>
          <p:cNvPr id="394" name="Google Shape;394;p46"/>
          <p:cNvSpPr txBox="1"/>
          <p:nvPr/>
        </p:nvSpPr>
        <p:spPr>
          <a:xfrm>
            <a:off x="2643775" y="3172875"/>
            <a:ext cx="5828700" cy="87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 sz="1700">
                <a:solidFill>
                  <a:schemeClr val="dk2"/>
                </a:solidFill>
                <a:latin typeface="EB Garamond"/>
                <a:ea typeface="EB Garamond"/>
                <a:cs typeface="EB Garamond"/>
                <a:sym typeface="EB Garamond"/>
              </a:rPr>
              <a:t>Exhaustivo, excluyente, se pueden jerarquizar y existe </a:t>
            </a:r>
            <a:r>
              <a:rPr lang="es" sz="1700">
                <a:solidFill>
                  <a:schemeClr val="dk2"/>
                </a:solidFill>
                <a:highlight>
                  <a:srgbClr val="8DD8D3"/>
                </a:highlight>
                <a:latin typeface="EB Garamond"/>
                <a:ea typeface="EB Garamond"/>
                <a:cs typeface="EB Garamond"/>
                <a:sym typeface="EB Garamond"/>
              </a:rPr>
              <a:t>diferencia exacta entre atributos</a:t>
            </a:r>
            <a:r>
              <a:rPr lang="es" sz="1700">
                <a:solidFill>
                  <a:schemeClr val="dk2"/>
                </a:solidFill>
                <a:latin typeface="EB Garamond"/>
                <a:ea typeface="EB Garamond"/>
                <a:cs typeface="EB Garamond"/>
                <a:sym typeface="EB Garamond"/>
              </a:rPr>
              <a:t>. </a:t>
            </a:r>
            <a:r>
              <a:rPr b="1" lang="es" sz="1700">
                <a:solidFill>
                  <a:schemeClr val="dk2"/>
                </a:solidFill>
                <a:latin typeface="EB Garamond"/>
                <a:ea typeface="EB Garamond"/>
                <a:cs typeface="EB Garamond"/>
                <a:sym typeface="EB Garamond"/>
              </a:rPr>
              <a:t>*(Discreto o Continua)</a:t>
            </a:r>
            <a:endParaRPr sz="1700">
              <a:solidFill>
                <a:schemeClr val="dk2"/>
              </a:solidFill>
              <a:latin typeface="EB Garamond"/>
              <a:ea typeface="EB Garamond"/>
              <a:cs typeface="EB Garamond"/>
              <a:sym typeface="EB Garamond"/>
            </a:endParaRPr>
          </a:p>
          <a:p>
            <a:pPr indent="0" lvl="0" marL="0" marR="0" rtl="0" algn="l">
              <a:spcBef>
                <a:spcPts val="0"/>
              </a:spcBef>
              <a:spcAft>
                <a:spcPts val="0"/>
              </a:spcAft>
              <a:buNone/>
            </a:pPr>
            <a:r>
              <a:t/>
            </a:r>
            <a:endParaRPr sz="1700">
              <a:solidFill>
                <a:schemeClr val="dk2"/>
              </a:solidFill>
              <a:latin typeface="EB Garamond"/>
              <a:ea typeface="EB Garamond"/>
              <a:cs typeface="EB Garamond"/>
              <a:sym typeface="EB Garamon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Nivel de medición</a:t>
            </a:r>
            <a:endParaRPr b="1">
              <a:latin typeface="EB Garamond"/>
              <a:ea typeface="EB Garamond"/>
              <a:cs typeface="EB Garamond"/>
              <a:sym typeface="EB Garamond"/>
            </a:endParaRPr>
          </a:p>
        </p:txBody>
      </p:sp>
      <p:sp>
        <p:nvSpPr>
          <p:cNvPr id="400" name="Google Shape;400;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grpSp>
        <p:nvGrpSpPr>
          <p:cNvPr id="401" name="Google Shape;401;p47"/>
          <p:cNvGrpSpPr/>
          <p:nvPr/>
        </p:nvGrpSpPr>
        <p:grpSpPr>
          <a:xfrm>
            <a:off x="2768656" y="1129850"/>
            <a:ext cx="3785709" cy="3611359"/>
            <a:chOff x="1422399" y="0"/>
            <a:chExt cx="4064100" cy="4064100"/>
          </a:xfrm>
        </p:grpSpPr>
        <p:sp>
          <p:nvSpPr>
            <p:cNvPr id="402" name="Google Shape;402;p47"/>
            <p:cNvSpPr/>
            <p:nvPr/>
          </p:nvSpPr>
          <p:spPr>
            <a:xfrm>
              <a:off x="1422399" y="0"/>
              <a:ext cx="4064100" cy="4064100"/>
            </a:xfrm>
            <a:prstGeom prst="ellipse">
              <a:avLst/>
            </a:prstGeom>
            <a:solidFill>
              <a:srgbClr val="C4E0B2"/>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7"/>
            <p:cNvSpPr txBox="1"/>
            <p:nvPr/>
          </p:nvSpPr>
          <p:spPr>
            <a:xfrm>
              <a:off x="2886252" y="203199"/>
              <a:ext cx="1136400" cy="609600"/>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None/>
              </a:pPr>
              <a:r>
                <a:rPr b="1" lang="es" sz="1200">
                  <a:solidFill>
                    <a:srgbClr val="000000"/>
                  </a:solidFill>
                  <a:latin typeface="Cambria"/>
                  <a:ea typeface="Cambria"/>
                  <a:cs typeface="Cambria"/>
                  <a:sym typeface="Cambria"/>
                </a:rPr>
                <a:t>DE RAZÓN</a:t>
              </a:r>
              <a:endParaRPr/>
            </a:p>
          </p:txBody>
        </p:sp>
        <p:sp>
          <p:nvSpPr>
            <p:cNvPr id="404" name="Google Shape;404;p47"/>
            <p:cNvSpPr/>
            <p:nvPr/>
          </p:nvSpPr>
          <p:spPr>
            <a:xfrm>
              <a:off x="1828799" y="812799"/>
              <a:ext cx="3251100" cy="3251100"/>
            </a:xfrm>
            <a:prstGeom prst="ellipse">
              <a:avLst/>
            </a:prstGeom>
            <a:solidFill>
              <a:srgbClr val="A8D08C"/>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7"/>
            <p:cNvSpPr txBox="1"/>
            <p:nvPr/>
          </p:nvSpPr>
          <p:spPr>
            <a:xfrm>
              <a:off x="2886252" y="1007871"/>
              <a:ext cx="1136400" cy="585300"/>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None/>
              </a:pPr>
              <a:r>
                <a:rPr b="1" lang="es" sz="1200">
                  <a:solidFill>
                    <a:srgbClr val="000000"/>
                  </a:solidFill>
                  <a:latin typeface="Cambria"/>
                  <a:ea typeface="Cambria"/>
                  <a:cs typeface="Cambria"/>
                  <a:sym typeface="Cambria"/>
                </a:rPr>
                <a:t>DE INTERVALO</a:t>
              </a:r>
              <a:endParaRPr/>
            </a:p>
          </p:txBody>
        </p:sp>
        <p:sp>
          <p:nvSpPr>
            <p:cNvPr id="406" name="Google Shape;406;p47"/>
            <p:cNvSpPr/>
            <p:nvPr/>
          </p:nvSpPr>
          <p:spPr>
            <a:xfrm>
              <a:off x="2235199" y="1625599"/>
              <a:ext cx="2438400" cy="2438400"/>
            </a:xfrm>
            <a:prstGeom prst="ellipse">
              <a:avLst/>
            </a:prstGeom>
            <a:solidFill>
              <a:srgbClr val="70AD47"/>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7"/>
            <p:cNvSpPr txBox="1"/>
            <p:nvPr/>
          </p:nvSpPr>
          <p:spPr>
            <a:xfrm>
              <a:off x="2886252" y="1808479"/>
              <a:ext cx="1136400" cy="548700"/>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None/>
              </a:pPr>
              <a:r>
                <a:rPr b="1" lang="es" sz="1200">
                  <a:solidFill>
                    <a:srgbClr val="000000"/>
                  </a:solidFill>
                  <a:latin typeface="Cambria"/>
                  <a:ea typeface="Cambria"/>
                  <a:cs typeface="Cambria"/>
                  <a:sym typeface="Cambria"/>
                </a:rPr>
                <a:t>ORDINAL</a:t>
              </a:r>
              <a:endParaRPr/>
            </a:p>
          </p:txBody>
        </p:sp>
        <p:sp>
          <p:nvSpPr>
            <p:cNvPr id="408" name="Google Shape;408;p47"/>
            <p:cNvSpPr/>
            <p:nvPr/>
          </p:nvSpPr>
          <p:spPr>
            <a:xfrm>
              <a:off x="2641599" y="2438399"/>
              <a:ext cx="1625700" cy="1625700"/>
            </a:xfrm>
            <a:prstGeom prst="ellipse">
              <a:avLst/>
            </a:prstGeom>
            <a:solidFill>
              <a:srgbClr val="54813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7"/>
            <p:cNvSpPr txBox="1"/>
            <p:nvPr/>
          </p:nvSpPr>
          <p:spPr>
            <a:xfrm>
              <a:off x="2879663" y="2844799"/>
              <a:ext cx="1149600" cy="812700"/>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None/>
              </a:pPr>
              <a:r>
                <a:rPr b="1" lang="es" sz="1200">
                  <a:solidFill>
                    <a:srgbClr val="000000"/>
                  </a:solidFill>
                  <a:latin typeface="Cambria"/>
                  <a:ea typeface="Cambria"/>
                  <a:cs typeface="Cambria"/>
                  <a:sym typeface="Cambria"/>
                </a:rPr>
                <a:t>NOMINAL</a:t>
              </a:r>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latin typeface="EB Garamond"/>
                <a:ea typeface="EB Garamond"/>
                <a:cs typeface="EB Garamond"/>
                <a:sym typeface="EB Garamond"/>
              </a:rPr>
              <a:t>Ejercicio</a:t>
            </a:r>
            <a:endParaRPr>
              <a:latin typeface="EB Garamond"/>
              <a:ea typeface="EB Garamond"/>
              <a:cs typeface="EB Garamond"/>
              <a:sym typeface="EB Garamond"/>
            </a:endParaRPr>
          </a:p>
        </p:txBody>
      </p:sp>
      <p:sp>
        <p:nvSpPr>
          <p:cNvPr id="415" name="Google Shape;415;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graphicFrame>
        <p:nvGraphicFramePr>
          <p:cNvPr id="416" name="Google Shape;416;p48"/>
          <p:cNvGraphicFramePr/>
          <p:nvPr/>
        </p:nvGraphicFramePr>
        <p:xfrm>
          <a:off x="528638" y="1183573"/>
          <a:ext cx="3000000" cy="3000000"/>
        </p:xfrm>
        <a:graphic>
          <a:graphicData uri="http://schemas.openxmlformats.org/drawingml/2006/table">
            <a:tbl>
              <a:tblPr bandRow="1" firstRow="1">
                <a:noFill/>
                <a:tableStyleId>{E1DAAE8E-190A-4EA7-AA59-641C68AA8A22}</a:tableStyleId>
              </a:tblPr>
              <a:tblGrid>
                <a:gridCol w="3403475"/>
                <a:gridCol w="2355425"/>
                <a:gridCol w="2284925"/>
              </a:tblGrid>
              <a:tr h="335250">
                <a:tc>
                  <a:txBody>
                    <a:bodyPr/>
                    <a:lstStyle/>
                    <a:p>
                      <a:pPr indent="0" lvl="0" marL="0" marR="0" rtl="0" algn="l">
                        <a:spcBef>
                          <a:spcPts val="0"/>
                        </a:spcBef>
                        <a:spcAft>
                          <a:spcPts val="0"/>
                        </a:spcAft>
                        <a:buNone/>
                      </a:pPr>
                      <a:r>
                        <a:rPr lang="es" sz="1600">
                          <a:latin typeface="EB Garamond"/>
                          <a:ea typeface="EB Garamond"/>
                          <a:cs typeface="EB Garamond"/>
                          <a:sym typeface="EB Garamond"/>
                        </a:rPr>
                        <a:t>Variables y atributos</a:t>
                      </a:r>
                      <a:endParaRPr>
                        <a:latin typeface="EB Garamond"/>
                        <a:ea typeface="EB Garamond"/>
                        <a:cs typeface="EB Garamond"/>
                        <a:sym typeface="EB Garamond"/>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5400">
                      <a:solidFill>
                        <a:srgbClr val="000000">
                          <a:alpha val="0"/>
                        </a:srgbClr>
                      </a:solidFill>
                      <a:prstDash val="solid"/>
                      <a:round/>
                      <a:headEnd len="sm" w="sm" type="none"/>
                      <a:tailEnd len="sm" w="sm" type="none"/>
                    </a:lnT>
                    <a:lnB cap="flat" cmpd="sng" w="25400">
                      <a:solidFill>
                        <a:srgbClr val="000000">
                          <a:alpha val="0"/>
                        </a:srgbClr>
                      </a:solidFill>
                      <a:prstDash val="solid"/>
                      <a:round/>
                      <a:headEnd len="sm" w="sm" type="none"/>
                      <a:tailEnd len="sm" w="sm" type="none"/>
                    </a:lnB>
                    <a:solidFill>
                      <a:srgbClr val="156C77"/>
                    </a:solidFill>
                  </a:tcPr>
                </a:tc>
                <a:tc>
                  <a:txBody>
                    <a:bodyPr/>
                    <a:lstStyle/>
                    <a:p>
                      <a:pPr indent="0" lvl="0" marL="0" marR="0" rtl="0" algn="l">
                        <a:spcBef>
                          <a:spcPts val="0"/>
                        </a:spcBef>
                        <a:spcAft>
                          <a:spcPts val="0"/>
                        </a:spcAft>
                        <a:buNone/>
                      </a:pPr>
                      <a:r>
                        <a:rPr lang="es" sz="1600">
                          <a:latin typeface="EB Garamond"/>
                          <a:ea typeface="EB Garamond"/>
                          <a:cs typeface="EB Garamond"/>
                          <a:sym typeface="EB Garamond"/>
                        </a:rPr>
                        <a:t>Tipo de Variable</a:t>
                      </a:r>
                      <a:endParaRPr>
                        <a:latin typeface="EB Garamond"/>
                        <a:ea typeface="EB Garamond"/>
                        <a:cs typeface="EB Garamond"/>
                        <a:sym typeface="EB Garamond"/>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5400">
                      <a:solidFill>
                        <a:srgbClr val="000000">
                          <a:alpha val="0"/>
                        </a:srgbClr>
                      </a:solidFill>
                      <a:prstDash val="solid"/>
                      <a:round/>
                      <a:headEnd len="sm" w="sm" type="none"/>
                      <a:tailEnd len="sm" w="sm" type="none"/>
                    </a:lnT>
                    <a:lnB cap="flat" cmpd="sng" w="25400">
                      <a:solidFill>
                        <a:srgbClr val="000000">
                          <a:alpha val="0"/>
                        </a:srgbClr>
                      </a:solidFill>
                      <a:prstDash val="solid"/>
                      <a:round/>
                      <a:headEnd len="sm" w="sm" type="none"/>
                      <a:tailEnd len="sm" w="sm" type="none"/>
                    </a:lnB>
                    <a:solidFill>
                      <a:srgbClr val="156C77"/>
                    </a:solidFill>
                  </a:tcPr>
                </a:tc>
                <a:tc>
                  <a:txBody>
                    <a:bodyPr/>
                    <a:lstStyle/>
                    <a:p>
                      <a:pPr indent="0" lvl="0" marL="0" rtl="0" algn="l">
                        <a:spcBef>
                          <a:spcPts val="0"/>
                        </a:spcBef>
                        <a:spcAft>
                          <a:spcPts val="0"/>
                        </a:spcAft>
                        <a:buClr>
                          <a:schemeClr val="dk1"/>
                        </a:buClr>
                        <a:buFont typeface="Arial"/>
                        <a:buNone/>
                      </a:pPr>
                      <a:r>
                        <a:rPr lang="es" sz="1600">
                          <a:solidFill>
                            <a:schemeClr val="lt1"/>
                          </a:solidFill>
                          <a:latin typeface="EB Garamond"/>
                          <a:ea typeface="EB Garamond"/>
                          <a:cs typeface="EB Garamond"/>
                          <a:sym typeface="EB Garamond"/>
                        </a:rPr>
                        <a:t>Nivel de Medición</a:t>
                      </a:r>
                      <a:endParaRPr sz="1600">
                        <a:latin typeface="EB Garamond"/>
                        <a:ea typeface="EB Garamond"/>
                        <a:cs typeface="EB Garamond"/>
                        <a:sym typeface="EB Garamond"/>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5400">
                      <a:solidFill>
                        <a:srgbClr val="000000">
                          <a:alpha val="0"/>
                        </a:srgbClr>
                      </a:solidFill>
                      <a:prstDash val="solid"/>
                      <a:round/>
                      <a:headEnd len="sm" w="sm" type="none"/>
                      <a:tailEnd len="sm" w="sm" type="none"/>
                    </a:lnT>
                    <a:lnB cap="flat" cmpd="sng" w="25400">
                      <a:solidFill>
                        <a:srgbClr val="000000">
                          <a:alpha val="0"/>
                        </a:srgbClr>
                      </a:solidFill>
                      <a:prstDash val="solid"/>
                      <a:round/>
                      <a:headEnd len="sm" w="sm" type="none"/>
                      <a:tailEnd len="sm" w="sm" type="none"/>
                    </a:lnB>
                    <a:solidFill>
                      <a:srgbClr val="156C77"/>
                    </a:solidFill>
                  </a:tcPr>
                </a:tc>
              </a:tr>
              <a:tr h="414525">
                <a:tc>
                  <a:txBody>
                    <a:bodyPr/>
                    <a:lstStyle/>
                    <a:p>
                      <a:pPr indent="0" lvl="0" marL="0" marR="0" rtl="0" algn="l">
                        <a:spcBef>
                          <a:spcPts val="0"/>
                        </a:spcBef>
                        <a:spcAft>
                          <a:spcPts val="0"/>
                        </a:spcAft>
                        <a:buNone/>
                      </a:pPr>
                      <a:r>
                        <a:rPr lang="es" sz="1600">
                          <a:solidFill>
                            <a:schemeClr val="dk2"/>
                          </a:solidFill>
                          <a:latin typeface="EB Garamond"/>
                          <a:ea typeface="EB Garamond"/>
                          <a:cs typeface="EB Garamond"/>
                          <a:sym typeface="EB Garamond"/>
                        </a:rPr>
                        <a:t>Edad</a:t>
                      </a:r>
                      <a:endParaRPr>
                        <a:solidFill>
                          <a:schemeClr val="dk2"/>
                        </a:solidFill>
                        <a:latin typeface="EB Garamond"/>
                        <a:ea typeface="EB Garamond"/>
                        <a:cs typeface="EB Garamond"/>
                        <a:sym typeface="EB Garamond"/>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5400">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AD5D4"/>
                    </a:solidFill>
                  </a:tcPr>
                </a:tc>
                <a:tc>
                  <a:txBody>
                    <a:bodyPr/>
                    <a:lstStyle/>
                    <a:p>
                      <a:pPr indent="0" lvl="0" marL="0" marR="0" rtl="0" algn="l">
                        <a:spcBef>
                          <a:spcPts val="0"/>
                        </a:spcBef>
                        <a:spcAft>
                          <a:spcPts val="0"/>
                        </a:spcAft>
                        <a:buNone/>
                      </a:pPr>
                      <a:r>
                        <a:t/>
                      </a:r>
                      <a:endParaRPr>
                        <a:solidFill>
                          <a:schemeClr val="dk2"/>
                        </a:solidFill>
                        <a:latin typeface="EB Garamond"/>
                        <a:ea typeface="EB Garamond"/>
                        <a:cs typeface="EB Garamond"/>
                        <a:sym typeface="EB Garamond"/>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5400">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AD5D4"/>
                    </a:solidFill>
                  </a:tcPr>
                </a:tc>
                <a:tc>
                  <a:txBody>
                    <a:bodyPr/>
                    <a:lstStyle/>
                    <a:p>
                      <a:pPr indent="0" lvl="0" marL="0" marR="0" rtl="0" algn="l">
                        <a:spcBef>
                          <a:spcPts val="0"/>
                        </a:spcBef>
                        <a:spcAft>
                          <a:spcPts val="0"/>
                        </a:spcAft>
                        <a:buNone/>
                      </a:pPr>
                      <a:r>
                        <a:t/>
                      </a:r>
                      <a:endParaRPr sz="1600">
                        <a:solidFill>
                          <a:schemeClr val="dk2"/>
                        </a:solidFill>
                        <a:latin typeface="EB Garamond"/>
                        <a:ea typeface="EB Garamond"/>
                        <a:cs typeface="EB Garamond"/>
                        <a:sym typeface="EB Garamond"/>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5400">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AD5D4"/>
                    </a:solidFill>
                  </a:tcPr>
                </a:tc>
              </a:tr>
              <a:tr h="396900">
                <a:tc>
                  <a:txBody>
                    <a:bodyPr/>
                    <a:lstStyle/>
                    <a:p>
                      <a:pPr indent="0" lvl="0" marL="0" marR="0" rtl="0" algn="l">
                        <a:spcBef>
                          <a:spcPts val="0"/>
                        </a:spcBef>
                        <a:spcAft>
                          <a:spcPts val="0"/>
                        </a:spcAft>
                        <a:buNone/>
                      </a:pPr>
                      <a:r>
                        <a:rPr lang="es" sz="1600">
                          <a:solidFill>
                            <a:schemeClr val="dk2"/>
                          </a:solidFill>
                          <a:latin typeface="EB Garamond"/>
                          <a:ea typeface="EB Garamond"/>
                          <a:cs typeface="EB Garamond"/>
                          <a:sym typeface="EB Garamond"/>
                        </a:rPr>
                        <a:t>Nivel de confianza en las instituciones</a:t>
                      </a:r>
                      <a:endParaRPr>
                        <a:solidFill>
                          <a:schemeClr val="dk2"/>
                        </a:solidFill>
                        <a:latin typeface="EB Garamond"/>
                        <a:ea typeface="EB Garamond"/>
                        <a:cs typeface="EB Garamond"/>
                        <a:sym typeface="EB Garamond"/>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a:solidFill>
                          <a:schemeClr val="dk2"/>
                        </a:solidFill>
                        <a:latin typeface="EB Garamond"/>
                        <a:ea typeface="EB Garamond"/>
                        <a:cs typeface="EB Garamond"/>
                        <a:sym typeface="EB Garamond"/>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600">
                        <a:solidFill>
                          <a:schemeClr val="dk2"/>
                        </a:solidFill>
                        <a:latin typeface="EB Garamond"/>
                        <a:ea typeface="EB Garamond"/>
                        <a:cs typeface="EB Garamond"/>
                        <a:sym typeface="EB Garamond"/>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96875">
                <a:tc>
                  <a:txBody>
                    <a:bodyPr/>
                    <a:lstStyle/>
                    <a:p>
                      <a:pPr indent="0" lvl="0" marL="0" marR="0" rtl="0" algn="l">
                        <a:spcBef>
                          <a:spcPts val="0"/>
                        </a:spcBef>
                        <a:spcAft>
                          <a:spcPts val="0"/>
                        </a:spcAft>
                        <a:buNone/>
                      </a:pPr>
                      <a:r>
                        <a:rPr lang="es" sz="1600">
                          <a:solidFill>
                            <a:schemeClr val="dk2"/>
                          </a:solidFill>
                          <a:latin typeface="EB Garamond"/>
                          <a:ea typeface="EB Garamond"/>
                          <a:cs typeface="EB Garamond"/>
                          <a:sym typeface="EB Garamond"/>
                        </a:rPr>
                        <a:t>Estado Civil</a:t>
                      </a:r>
                      <a:endParaRPr>
                        <a:solidFill>
                          <a:schemeClr val="dk2"/>
                        </a:solidFill>
                        <a:latin typeface="EB Garamond"/>
                        <a:ea typeface="EB Garamond"/>
                        <a:cs typeface="EB Garamond"/>
                        <a:sym typeface="EB Garamond"/>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AD5D4"/>
                    </a:solidFill>
                  </a:tcPr>
                </a:tc>
                <a:tc>
                  <a:txBody>
                    <a:bodyPr/>
                    <a:lstStyle/>
                    <a:p>
                      <a:pPr indent="0" lvl="0" marL="0" marR="0" rtl="0" algn="l">
                        <a:spcBef>
                          <a:spcPts val="0"/>
                        </a:spcBef>
                        <a:spcAft>
                          <a:spcPts val="0"/>
                        </a:spcAft>
                        <a:buNone/>
                      </a:pPr>
                      <a:r>
                        <a:t/>
                      </a:r>
                      <a:endParaRPr>
                        <a:solidFill>
                          <a:schemeClr val="dk2"/>
                        </a:solidFill>
                        <a:latin typeface="EB Garamond"/>
                        <a:ea typeface="EB Garamond"/>
                        <a:cs typeface="EB Garamond"/>
                        <a:sym typeface="EB Garamond"/>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AD5D4"/>
                    </a:solidFill>
                  </a:tcPr>
                </a:tc>
                <a:tc>
                  <a:txBody>
                    <a:bodyPr/>
                    <a:lstStyle/>
                    <a:p>
                      <a:pPr indent="0" lvl="0" marL="0" marR="0" rtl="0" algn="l">
                        <a:spcBef>
                          <a:spcPts val="0"/>
                        </a:spcBef>
                        <a:spcAft>
                          <a:spcPts val="0"/>
                        </a:spcAft>
                        <a:buNone/>
                      </a:pPr>
                      <a:r>
                        <a:t/>
                      </a:r>
                      <a:endParaRPr sz="1600">
                        <a:solidFill>
                          <a:schemeClr val="dk2"/>
                        </a:solidFill>
                        <a:latin typeface="EB Garamond"/>
                        <a:ea typeface="EB Garamond"/>
                        <a:cs typeface="EB Garamond"/>
                        <a:sym typeface="EB Garamond"/>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AD5D4"/>
                    </a:solidFill>
                  </a:tcPr>
                </a:tc>
              </a:tr>
              <a:tr h="432125">
                <a:tc>
                  <a:txBody>
                    <a:bodyPr/>
                    <a:lstStyle/>
                    <a:p>
                      <a:pPr indent="0" lvl="0" marL="0" marR="0" rtl="0" algn="l">
                        <a:spcBef>
                          <a:spcPts val="0"/>
                        </a:spcBef>
                        <a:spcAft>
                          <a:spcPts val="0"/>
                        </a:spcAft>
                        <a:buNone/>
                      </a:pPr>
                      <a:r>
                        <a:rPr lang="es" sz="1600">
                          <a:solidFill>
                            <a:schemeClr val="dk2"/>
                          </a:solidFill>
                          <a:latin typeface="EB Garamond"/>
                          <a:ea typeface="EB Garamond"/>
                          <a:cs typeface="EB Garamond"/>
                          <a:sym typeface="EB Garamond"/>
                        </a:rPr>
                        <a:t>Nivel de aprobación al gobierno</a:t>
                      </a:r>
                      <a:endParaRPr>
                        <a:solidFill>
                          <a:schemeClr val="dk2"/>
                        </a:solidFill>
                        <a:latin typeface="EB Garamond"/>
                        <a:ea typeface="EB Garamond"/>
                        <a:cs typeface="EB Garamond"/>
                        <a:sym typeface="EB Garamond"/>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a:solidFill>
                          <a:schemeClr val="dk2"/>
                        </a:solidFill>
                        <a:latin typeface="EB Garamond"/>
                        <a:ea typeface="EB Garamond"/>
                        <a:cs typeface="EB Garamond"/>
                        <a:sym typeface="EB Garamond"/>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600">
                        <a:solidFill>
                          <a:schemeClr val="dk2"/>
                        </a:solidFill>
                        <a:latin typeface="EB Garamond"/>
                        <a:ea typeface="EB Garamond"/>
                        <a:cs typeface="EB Garamond"/>
                        <a:sym typeface="EB Garamond"/>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05700">
                <a:tc>
                  <a:txBody>
                    <a:bodyPr/>
                    <a:lstStyle/>
                    <a:p>
                      <a:pPr indent="0" lvl="0" marL="0" marR="0" rtl="0" algn="l">
                        <a:spcBef>
                          <a:spcPts val="0"/>
                        </a:spcBef>
                        <a:spcAft>
                          <a:spcPts val="0"/>
                        </a:spcAft>
                        <a:buNone/>
                      </a:pPr>
                      <a:r>
                        <a:rPr lang="es" sz="1600">
                          <a:solidFill>
                            <a:schemeClr val="dk2"/>
                          </a:solidFill>
                          <a:latin typeface="EB Garamond"/>
                          <a:ea typeface="EB Garamond"/>
                          <a:cs typeface="EB Garamond"/>
                          <a:sym typeface="EB Garamond"/>
                        </a:rPr>
                        <a:t>Puntaje PTU</a:t>
                      </a:r>
                      <a:endParaRPr>
                        <a:solidFill>
                          <a:schemeClr val="dk2"/>
                        </a:solidFill>
                        <a:latin typeface="EB Garamond"/>
                        <a:ea typeface="EB Garamond"/>
                        <a:cs typeface="EB Garamond"/>
                        <a:sym typeface="EB Garamond"/>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AD5D4"/>
                    </a:solidFill>
                  </a:tcPr>
                </a:tc>
                <a:tc>
                  <a:txBody>
                    <a:bodyPr/>
                    <a:lstStyle/>
                    <a:p>
                      <a:pPr indent="0" lvl="0" marL="0" marR="0" rtl="0" algn="l">
                        <a:spcBef>
                          <a:spcPts val="0"/>
                        </a:spcBef>
                        <a:spcAft>
                          <a:spcPts val="0"/>
                        </a:spcAft>
                        <a:buNone/>
                      </a:pPr>
                      <a:r>
                        <a:t/>
                      </a:r>
                      <a:endParaRPr>
                        <a:solidFill>
                          <a:schemeClr val="dk2"/>
                        </a:solidFill>
                        <a:latin typeface="EB Garamond"/>
                        <a:ea typeface="EB Garamond"/>
                        <a:cs typeface="EB Garamond"/>
                        <a:sym typeface="EB Garamond"/>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AD5D4"/>
                    </a:solidFill>
                  </a:tcPr>
                </a:tc>
                <a:tc>
                  <a:txBody>
                    <a:bodyPr/>
                    <a:lstStyle/>
                    <a:p>
                      <a:pPr indent="0" lvl="0" marL="0" marR="0" rtl="0" algn="l">
                        <a:spcBef>
                          <a:spcPts val="0"/>
                        </a:spcBef>
                        <a:spcAft>
                          <a:spcPts val="0"/>
                        </a:spcAft>
                        <a:buNone/>
                      </a:pPr>
                      <a:r>
                        <a:t/>
                      </a:r>
                      <a:endParaRPr sz="1600">
                        <a:solidFill>
                          <a:schemeClr val="dk2"/>
                        </a:solidFill>
                        <a:latin typeface="EB Garamond"/>
                        <a:ea typeface="EB Garamond"/>
                        <a:cs typeface="EB Garamond"/>
                        <a:sym typeface="EB Garamond"/>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AD5D4"/>
                    </a:solidFill>
                  </a:tcPr>
                </a:tc>
              </a:tr>
              <a:tr h="414500">
                <a:tc>
                  <a:txBody>
                    <a:bodyPr/>
                    <a:lstStyle/>
                    <a:p>
                      <a:pPr indent="0" lvl="0" marL="0" marR="0" rtl="0" algn="l">
                        <a:spcBef>
                          <a:spcPts val="0"/>
                        </a:spcBef>
                        <a:spcAft>
                          <a:spcPts val="0"/>
                        </a:spcAft>
                        <a:buNone/>
                      </a:pPr>
                      <a:r>
                        <a:rPr lang="es" sz="1600">
                          <a:solidFill>
                            <a:schemeClr val="dk2"/>
                          </a:solidFill>
                          <a:latin typeface="EB Garamond"/>
                          <a:ea typeface="EB Garamond"/>
                          <a:cs typeface="EB Garamond"/>
                          <a:sym typeface="EB Garamond"/>
                        </a:rPr>
                        <a:t>Cantidad de hijos nacidos vivos</a:t>
                      </a:r>
                      <a:endParaRPr>
                        <a:solidFill>
                          <a:schemeClr val="dk2"/>
                        </a:solidFill>
                        <a:latin typeface="EB Garamond"/>
                        <a:ea typeface="EB Garamond"/>
                        <a:cs typeface="EB Garamond"/>
                        <a:sym typeface="EB Garamond"/>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5400">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a:solidFill>
                          <a:schemeClr val="dk2"/>
                        </a:solidFill>
                        <a:latin typeface="EB Garamond"/>
                        <a:ea typeface="EB Garamond"/>
                        <a:cs typeface="EB Garamond"/>
                        <a:sym typeface="EB Garamond"/>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5400">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600">
                        <a:solidFill>
                          <a:schemeClr val="dk2"/>
                        </a:solidFill>
                        <a:latin typeface="EB Garamond"/>
                        <a:ea typeface="EB Garamond"/>
                        <a:cs typeface="EB Garamond"/>
                        <a:sym typeface="EB Garamond"/>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5400">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pic>
        <p:nvPicPr>
          <p:cNvPr descr="Diagrama&#10;&#10;Descripción generada automáticamente" id="422" name="Google Shape;422;p49"/>
          <p:cNvPicPr preferRelativeResize="0"/>
          <p:nvPr/>
        </p:nvPicPr>
        <p:blipFill rotWithShape="1">
          <a:blip r:embed="rId3">
            <a:alphaModFix/>
          </a:blip>
          <a:srcRect b="0" l="0" r="0" t="0"/>
          <a:stretch/>
        </p:blipFill>
        <p:spPr>
          <a:xfrm>
            <a:off x="914323" y="0"/>
            <a:ext cx="7315354" cy="5143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Mundo de las variables</a:t>
            </a:r>
            <a:endParaRPr b="1">
              <a:latin typeface="EB Garamond"/>
              <a:ea typeface="EB Garamond"/>
              <a:cs typeface="EB Garamond"/>
              <a:sym typeface="EB Garamond"/>
            </a:endParaRPr>
          </a:p>
        </p:txBody>
      </p:sp>
      <p:sp>
        <p:nvSpPr>
          <p:cNvPr id="428" name="Google Shape;428;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429" name="Google Shape;429;p50"/>
          <p:cNvSpPr/>
          <p:nvPr/>
        </p:nvSpPr>
        <p:spPr>
          <a:xfrm>
            <a:off x="508182" y="2007071"/>
            <a:ext cx="1917600" cy="1237800"/>
          </a:xfrm>
          <a:prstGeom prst="roundRect">
            <a:avLst>
              <a:gd fmla="val 16667" name="adj"/>
            </a:avLst>
          </a:prstGeom>
          <a:solidFill>
            <a:srgbClr val="A64D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No métricas</a:t>
            </a:r>
            <a:endParaRPr sz="1500">
              <a:solidFill>
                <a:srgbClr val="FFFFFF"/>
              </a:solidFill>
              <a:latin typeface="EB Garamond"/>
              <a:ea typeface="EB Garamond"/>
              <a:cs typeface="EB Garamond"/>
              <a:sym typeface="EB Garamond"/>
            </a:endParaRPr>
          </a:p>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(Categóricas)</a:t>
            </a:r>
            <a:endParaRPr sz="1500">
              <a:solidFill>
                <a:srgbClr val="FFFFFF"/>
              </a:solidFill>
              <a:latin typeface="EB Garamond"/>
              <a:ea typeface="EB Garamond"/>
              <a:cs typeface="EB Garamond"/>
              <a:sym typeface="EB Garamond"/>
            </a:endParaRPr>
          </a:p>
        </p:txBody>
      </p:sp>
      <p:sp>
        <p:nvSpPr>
          <p:cNvPr id="430" name="Google Shape;430;p50"/>
          <p:cNvSpPr/>
          <p:nvPr/>
        </p:nvSpPr>
        <p:spPr>
          <a:xfrm>
            <a:off x="508182" y="3428438"/>
            <a:ext cx="1917600" cy="1237800"/>
          </a:xfrm>
          <a:prstGeom prst="roundRect">
            <a:avLst>
              <a:gd fmla="val 16667" name="adj"/>
            </a:avLst>
          </a:prstGeom>
          <a:solidFill>
            <a:srgbClr val="A64D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Métricas</a:t>
            </a:r>
            <a:endParaRPr sz="1500">
              <a:solidFill>
                <a:srgbClr val="FFFFFF"/>
              </a:solidFill>
              <a:latin typeface="EB Garamond"/>
              <a:ea typeface="EB Garamond"/>
              <a:cs typeface="EB Garamond"/>
              <a:sym typeface="EB Garamond"/>
            </a:endParaRPr>
          </a:p>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(Numéricas)</a:t>
            </a:r>
            <a:endParaRPr sz="1500">
              <a:solidFill>
                <a:srgbClr val="FFFFFF"/>
              </a:solidFill>
              <a:latin typeface="EB Garamond"/>
              <a:ea typeface="EB Garamond"/>
              <a:cs typeface="EB Garamond"/>
              <a:sym typeface="EB Garamond"/>
            </a:endParaRPr>
          </a:p>
        </p:txBody>
      </p:sp>
      <p:sp>
        <p:nvSpPr>
          <p:cNvPr id="431" name="Google Shape;431;p50"/>
          <p:cNvSpPr/>
          <p:nvPr/>
        </p:nvSpPr>
        <p:spPr>
          <a:xfrm>
            <a:off x="2699481" y="2047942"/>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Nominal</a:t>
            </a:r>
            <a:endParaRPr sz="1100">
              <a:latin typeface="EB Garamond"/>
              <a:ea typeface="EB Garamond"/>
              <a:cs typeface="EB Garamond"/>
              <a:sym typeface="EB Garamond"/>
            </a:endParaRPr>
          </a:p>
        </p:txBody>
      </p:sp>
      <p:sp>
        <p:nvSpPr>
          <p:cNvPr id="432" name="Google Shape;432;p50"/>
          <p:cNvSpPr/>
          <p:nvPr/>
        </p:nvSpPr>
        <p:spPr>
          <a:xfrm>
            <a:off x="2699481" y="2758626"/>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Ordinal</a:t>
            </a:r>
            <a:endParaRPr sz="1100">
              <a:latin typeface="EB Garamond"/>
              <a:ea typeface="EB Garamond"/>
              <a:cs typeface="EB Garamond"/>
              <a:sym typeface="EB Garamond"/>
            </a:endParaRPr>
          </a:p>
        </p:txBody>
      </p:sp>
      <p:sp>
        <p:nvSpPr>
          <p:cNvPr id="433" name="Google Shape;433;p50"/>
          <p:cNvSpPr/>
          <p:nvPr/>
        </p:nvSpPr>
        <p:spPr>
          <a:xfrm>
            <a:off x="2699481" y="3469310"/>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Intervalo</a:t>
            </a:r>
            <a:endParaRPr sz="1100">
              <a:latin typeface="EB Garamond"/>
              <a:ea typeface="EB Garamond"/>
              <a:cs typeface="EB Garamond"/>
              <a:sym typeface="EB Garamond"/>
            </a:endParaRPr>
          </a:p>
        </p:txBody>
      </p:sp>
      <p:sp>
        <p:nvSpPr>
          <p:cNvPr id="434" name="Google Shape;434;p50"/>
          <p:cNvSpPr/>
          <p:nvPr/>
        </p:nvSpPr>
        <p:spPr>
          <a:xfrm>
            <a:off x="2699481" y="4166020"/>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Razón</a:t>
            </a:r>
            <a:endParaRPr sz="1100">
              <a:latin typeface="EB Garamond"/>
              <a:ea typeface="EB Garamond"/>
              <a:cs typeface="EB Garamond"/>
              <a:sym typeface="EB Garamond"/>
            </a:endParaRPr>
          </a:p>
        </p:txBody>
      </p:sp>
      <p:sp>
        <p:nvSpPr>
          <p:cNvPr id="435" name="Google Shape;435;p50"/>
          <p:cNvSpPr txBox="1"/>
          <p:nvPr/>
        </p:nvSpPr>
        <p:spPr>
          <a:xfrm>
            <a:off x="508174" y="1361250"/>
            <a:ext cx="1917600" cy="323100"/>
          </a:xfrm>
          <a:prstGeom prst="rect">
            <a:avLst/>
          </a:prstGeom>
          <a:solidFill>
            <a:srgbClr val="C27BA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 sz="1500">
                <a:solidFill>
                  <a:schemeClr val="dk2"/>
                </a:solidFill>
                <a:latin typeface="EB Garamond"/>
                <a:ea typeface="EB Garamond"/>
                <a:cs typeface="EB Garamond"/>
                <a:sym typeface="EB Garamond"/>
              </a:rPr>
              <a:t>TIPOS</a:t>
            </a:r>
            <a:endParaRPr sz="1100">
              <a:solidFill>
                <a:schemeClr val="dk2"/>
              </a:solidFill>
              <a:latin typeface="EB Garamond"/>
              <a:ea typeface="EB Garamond"/>
              <a:cs typeface="EB Garamond"/>
              <a:sym typeface="EB Garamond"/>
            </a:endParaRPr>
          </a:p>
        </p:txBody>
      </p:sp>
      <p:sp>
        <p:nvSpPr>
          <p:cNvPr id="436" name="Google Shape;436;p50"/>
          <p:cNvSpPr txBox="1"/>
          <p:nvPr/>
        </p:nvSpPr>
        <p:spPr>
          <a:xfrm>
            <a:off x="2699475" y="1361250"/>
            <a:ext cx="1917600" cy="554100"/>
          </a:xfrm>
          <a:prstGeom prst="rect">
            <a:avLst/>
          </a:prstGeom>
          <a:solidFill>
            <a:srgbClr val="AAD5D4"/>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 sz="1500">
                <a:solidFill>
                  <a:schemeClr val="dk2"/>
                </a:solidFill>
                <a:latin typeface="EB Garamond"/>
                <a:ea typeface="EB Garamond"/>
                <a:cs typeface="EB Garamond"/>
                <a:sym typeface="EB Garamond"/>
              </a:rPr>
              <a:t>NIVEL DE MEDICIÓN</a:t>
            </a:r>
            <a:endParaRPr sz="1100">
              <a:solidFill>
                <a:schemeClr val="dk2"/>
              </a:solidFill>
              <a:latin typeface="EB Garamond"/>
              <a:ea typeface="EB Garamond"/>
              <a:cs typeface="EB Garamond"/>
              <a:sym typeface="EB Garamond"/>
            </a:endParaRPr>
          </a:p>
        </p:txBody>
      </p:sp>
      <p:sp>
        <p:nvSpPr>
          <p:cNvPr id="437" name="Google Shape;437;p50"/>
          <p:cNvSpPr/>
          <p:nvPr/>
        </p:nvSpPr>
        <p:spPr>
          <a:xfrm>
            <a:off x="6871250" y="2055750"/>
            <a:ext cx="1917600" cy="6564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Dependiente</a:t>
            </a:r>
            <a:endParaRPr sz="1100">
              <a:latin typeface="EB Garamond"/>
              <a:ea typeface="EB Garamond"/>
              <a:cs typeface="EB Garamond"/>
              <a:sym typeface="EB Garamond"/>
            </a:endParaRPr>
          </a:p>
        </p:txBody>
      </p:sp>
      <p:sp>
        <p:nvSpPr>
          <p:cNvPr id="438" name="Google Shape;438;p50"/>
          <p:cNvSpPr/>
          <p:nvPr/>
        </p:nvSpPr>
        <p:spPr>
          <a:xfrm>
            <a:off x="6871249" y="3013767"/>
            <a:ext cx="1917600" cy="6888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Independiente</a:t>
            </a:r>
            <a:endParaRPr sz="1100">
              <a:latin typeface="EB Garamond"/>
              <a:ea typeface="EB Garamond"/>
              <a:cs typeface="EB Garamond"/>
              <a:sym typeface="EB Garamond"/>
            </a:endParaRPr>
          </a:p>
        </p:txBody>
      </p:sp>
      <p:sp>
        <p:nvSpPr>
          <p:cNvPr id="439" name="Google Shape;439;p50"/>
          <p:cNvSpPr/>
          <p:nvPr/>
        </p:nvSpPr>
        <p:spPr>
          <a:xfrm>
            <a:off x="6871249" y="4004174"/>
            <a:ext cx="1917600" cy="6888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Control</a:t>
            </a:r>
            <a:endParaRPr sz="1100">
              <a:latin typeface="EB Garamond"/>
              <a:ea typeface="EB Garamond"/>
              <a:cs typeface="EB Garamond"/>
              <a:sym typeface="EB Garamond"/>
            </a:endParaRPr>
          </a:p>
        </p:txBody>
      </p:sp>
      <p:sp>
        <p:nvSpPr>
          <p:cNvPr id="440" name="Google Shape;440;p50"/>
          <p:cNvSpPr txBox="1"/>
          <p:nvPr/>
        </p:nvSpPr>
        <p:spPr>
          <a:xfrm>
            <a:off x="6871250" y="1361250"/>
            <a:ext cx="1917600" cy="554100"/>
          </a:xfrm>
          <a:prstGeom prst="rect">
            <a:avLst/>
          </a:prstGeom>
          <a:solidFill>
            <a:srgbClr val="A5A5A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 sz="1500">
                <a:solidFill>
                  <a:schemeClr val="dk2"/>
                </a:solidFill>
                <a:latin typeface="EB Garamond"/>
                <a:ea typeface="EB Garamond"/>
                <a:cs typeface="EB Garamond"/>
                <a:sym typeface="EB Garamond"/>
              </a:rPr>
              <a:t>FUNCIÓN EN LA INVESTIGACIÓN</a:t>
            </a:r>
            <a:endParaRPr sz="1100">
              <a:solidFill>
                <a:schemeClr val="dk2"/>
              </a:solidFill>
              <a:latin typeface="EB Garamond"/>
              <a:ea typeface="EB Garamond"/>
              <a:cs typeface="EB Garamond"/>
              <a:sym typeface="EB Garamond"/>
            </a:endParaRPr>
          </a:p>
        </p:txBody>
      </p:sp>
      <p:sp>
        <p:nvSpPr>
          <p:cNvPr id="441" name="Google Shape;441;p50"/>
          <p:cNvSpPr/>
          <p:nvPr/>
        </p:nvSpPr>
        <p:spPr>
          <a:xfrm>
            <a:off x="4801325" y="2774075"/>
            <a:ext cx="1917600" cy="527100"/>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chemeClr val="dk2"/>
                </a:solidFill>
                <a:latin typeface="EB Garamond"/>
                <a:ea typeface="EB Garamond"/>
                <a:cs typeface="EB Garamond"/>
                <a:sym typeface="EB Garamond"/>
              </a:rPr>
              <a:t>Continua</a:t>
            </a:r>
            <a:endParaRPr sz="1100">
              <a:solidFill>
                <a:schemeClr val="dk2"/>
              </a:solidFill>
              <a:latin typeface="EB Garamond"/>
              <a:ea typeface="EB Garamond"/>
              <a:cs typeface="EB Garamond"/>
              <a:sym typeface="EB Garamond"/>
            </a:endParaRPr>
          </a:p>
        </p:txBody>
      </p:sp>
      <p:sp>
        <p:nvSpPr>
          <p:cNvPr id="442" name="Google Shape;442;p50"/>
          <p:cNvSpPr/>
          <p:nvPr/>
        </p:nvSpPr>
        <p:spPr>
          <a:xfrm>
            <a:off x="4801325" y="2070450"/>
            <a:ext cx="1917600" cy="527100"/>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chemeClr val="dk2"/>
                </a:solidFill>
                <a:latin typeface="EB Garamond"/>
                <a:ea typeface="EB Garamond"/>
                <a:cs typeface="EB Garamond"/>
                <a:sym typeface="EB Garamond"/>
              </a:rPr>
              <a:t>Discreta</a:t>
            </a:r>
            <a:endParaRPr sz="1100">
              <a:solidFill>
                <a:schemeClr val="dk2"/>
              </a:solidFill>
              <a:latin typeface="EB Garamond"/>
              <a:ea typeface="EB Garamond"/>
              <a:cs typeface="EB Garamond"/>
              <a:sym typeface="EB Garamond"/>
            </a:endParaRPr>
          </a:p>
        </p:txBody>
      </p:sp>
      <p:sp>
        <p:nvSpPr>
          <p:cNvPr id="443" name="Google Shape;443;p50"/>
          <p:cNvSpPr txBox="1"/>
          <p:nvPr/>
        </p:nvSpPr>
        <p:spPr>
          <a:xfrm>
            <a:off x="4801325" y="1361250"/>
            <a:ext cx="1917600" cy="554100"/>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 sz="1500">
                <a:solidFill>
                  <a:schemeClr val="dk2"/>
                </a:solidFill>
                <a:latin typeface="EB Garamond"/>
                <a:ea typeface="EB Garamond"/>
                <a:cs typeface="EB Garamond"/>
                <a:sym typeface="EB Garamond"/>
              </a:rPr>
              <a:t>ESCALA DE MEDICIÓN</a:t>
            </a:r>
            <a:endParaRPr sz="1100">
              <a:solidFill>
                <a:schemeClr val="dk2"/>
              </a:solidFill>
              <a:latin typeface="EB Garamond"/>
              <a:ea typeface="EB Garamond"/>
              <a:cs typeface="EB Garamond"/>
              <a:sym typeface="EB Garamond"/>
            </a:endParaRPr>
          </a:p>
        </p:txBody>
      </p:sp>
      <p:sp>
        <p:nvSpPr>
          <p:cNvPr id="444" name="Google Shape;444;p50"/>
          <p:cNvSpPr/>
          <p:nvPr/>
        </p:nvSpPr>
        <p:spPr>
          <a:xfrm>
            <a:off x="6809550" y="1191925"/>
            <a:ext cx="2022600" cy="3558300"/>
          </a:xfrm>
          <a:prstGeom prst="rect">
            <a:avLst/>
          </a:prstGeom>
          <a:solidFill>
            <a:srgbClr val="AAD5D4">
              <a:alpha val="552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5" name="Google Shape;445;p50"/>
          <p:cNvSpPr/>
          <p:nvPr/>
        </p:nvSpPr>
        <p:spPr>
          <a:xfrm>
            <a:off x="435600" y="1191925"/>
            <a:ext cx="4275000" cy="3558300"/>
          </a:xfrm>
          <a:prstGeom prst="rect">
            <a:avLst/>
          </a:prstGeom>
          <a:solidFill>
            <a:srgbClr val="AAD5D4">
              <a:alpha val="552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Escala de medición</a:t>
            </a:r>
            <a:endParaRPr b="1">
              <a:latin typeface="EB Garamond"/>
              <a:ea typeface="EB Garamond"/>
              <a:cs typeface="EB Garamond"/>
              <a:sym typeface="EB Garamond"/>
            </a:endParaRPr>
          </a:p>
        </p:txBody>
      </p:sp>
      <p:sp>
        <p:nvSpPr>
          <p:cNvPr id="451" name="Google Shape;451;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452" name="Google Shape;452;p51"/>
          <p:cNvSpPr/>
          <p:nvPr/>
        </p:nvSpPr>
        <p:spPr>
          <a:xfrm>
            <a:off x="432879" y="3100390"/>
            <a:ext cx="1917600" cy="527100"/>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800">
                <a:solidFill>
                  <a:schemeClr val="dk2"/>
                </a:solidFill>
                <a:latin typeface="EB Garamond"/>
                <a:ea typeface="EB Garamond"/>
                <a:cs typeface="EB Garamond"/>
                <a:sym typeface="EB Garamond"/>
              </a:rPr>
              <a:t>Continua</a:t>
            </a:r>
            <a:endParaRPr sz="1800">
              <a:solidFill>
                <a:schemeClr val="dk2"/>
              </a:solidFill>
              <a:latin typeface="EB Garamond"/>
              <a:ea typeface="EB Garamond"/>
              <a:cs typeface="EB Garamond"/>
              <a:sym typeface="EB Garamond"/>
            </a:endParaRPr>
          </a:p>
        </p:txBody>
      </p:sp>
      <p:sp>
        <p:nvSpPr>
          <p:cNvPr id="453" name="Google Shape;453;p51"/>
          <p:cNvSpPr/>
          <p:nvPr/>
        </p:nvSpPr>
        <p:spPr>
          <a:xfrm>
            <a:off x="432875" y="1366300"/>
            <a:ext cx="1917600" cy="527100"/>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800">
                <a:solidFill>
                  <a:schemeClr val="dk2"/>
                </a:solidFill>
                <a:latin typeface="EB Garamond"/>
                <a:ea typeface="EB Garamond"/>
                <a:cs typeface="EB Garamond"/>
                <a:sym typeface="EB Garamond"/>
              </a:rPr>
              <a:t>Discreta</a:t>
            </a:r>
            <a:endParaRPr>
              <a:solidFill>
                <a:schemeClr val="dk2"/>
              </a:solidFill>
              <a:latin typeface="EB Garamond"/>
              <a:ea typeface="EB Garamond"/>
              <a:cs typeface="EB Garamond"/>
              <a:sym typeface="EB Garamond"/>
            </a:endParaRPr>
          </a:p>
        </p:txBody>
      </p:sp>
      <p:sp>
        <p:nvSpPr>
          <p:cNvPr id="454" name="Google Shape;454;p51"/>
          <p:cNvSpPr txBox="1"/>
          <p:nvPr/>
        </p:nvSpPr>
        <p:spPr>
          <a:xfrm>
            <a:off x="2897799" y="1366300"/>
            <a:ext cx="55746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 sz="1600">
                <a:solidFill>
                  <a:schemeClr val="dk2"/>
                </a:solidFill>
                <a:latin typeface="EB Garamond"/>
                <a:ea typeface="EB Garamond"/>
                <a:cs typeface="EB Garamond"/>
                <a:sym typeface="EB Garamond"/>
              </a:rPr>
              <a:t>Son aquellas en que la escala de medición de la variable </a:t>
            </a:r>
            <a:r>
              <a:rPr b="1" lang="es" sz="1600">
                <a:solidFill>
                  <a:schemeClr val="dk2"/>
                </a:solidFill>
                <a:latin typeface="EB Garamond"/>
                <a:ea typeface="EB Garamond"/>
                <a:cs typeface="EB Garamond"/>
                <a:sym typeface="EB Garamond"/>
              </a:rPr>
              <a:t>no cabe la posibilidad de hallar valores intermedios</a:t>
            </a:r>
            <a:r>
              <a:rPr lang="es" sz="1600">
                <a:solidFill>
                  <a:schemeClr val="dk2"/>
                </a:solidFill>
                <a:latin typeface="EB Garamond"/>
                <a:ea typeface="EB Garamond"/>
                <a:cs typeface="EB Garamond"/>
                <a:sym typeface="EB Garamond"/>
              </a:rPr>
              <a:t>, comprendidos entre 2 atributos de la variable</a:t>
            </a:r>
            <a:endParaRPr sz="1200">
              <a:solidFill>
                <a:schemeClr val="dk2"/>
              </a:solidFill>
              <a:latin typeface="EB Garamond"/>
              <a:ea typeface="EB Garamond"/>
              <a:cs typeface="EB Garamond"/>
              <a:sym typeface="EB Garamond"/>
            </a:endParaRPr>
          </a:p>
        </p:txBody>
      </p:sp>
      <p:sp>
        <p:nvSpPr>
          <p:cNvPr id="455" name="Google Shape;455;p51"/>
          <p:cNvSpPr txBox="1"/>
          <p:nvPr/>
        </p:nvSpPr>
        <p:spPr>
          <a:xfrm>
            <a:off x="2897789" y="3071455"/>
            <a:ext cx="59496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 sz="1600">
                <a:solidFill>
                  <a:schemeClr val="dk2"/>
                </a:solidFill>
                <a:latin typeface="EB Garamond"/>
                <a:ea typeface="EB Garamond"/>
                <a:cs typeface="EB Garamond"/>
                <a:sym typeface="EB Garamond"/>
              </a:rPr>
              <a:t>Son aquellas en las que puede hallarse valores intermedios entre dos valores dados, al conformar una </a:t>
            </a:r>
            <a:r>
              <a:rPr b="1" lang="es" sz="1600">
                <a:solidFill>
                  <a:schemeClr val="dk2"/>
                </a:solidFill>
                <a:latin typeface="EB Garamond"/>
                <a:ea typeface="EB Garamond"/>
                <a:cs typeface="EB Garamond"/>
                <a:sym typeface="EB Garamond"/>
              </a:rPr>
              <a:t>escala ininterrumpida de valores.</a:t>
            </a:r>
            <a:endParaRPr sz="1200">
              <a:solidFill>
                <a:schemeClr val="dk2"/>
              </a:solidFill>
              <a:latin typeface="EB Garamond"/>
              <a:ea typeface="EB Garamond"/>
              <a:cs typeface="EB Garamond"/>
              <a:sym typeface="EB Garamond"/>
            </a:endParaRPr>
          </a:p>
        </p:txBody>
      </p:sp>
      <p:sp>
        <p:nvSpPr>
          <p:cNvPr id="456" name="Google Shape;456;p51"/>
          <p:cNvSpPr txBox="1"/>
          <p:nvPr/>
        </p:nvSpPr>
        <p:spPr>
          <a:xfrm>
            <a:off x="5328626" y="2026825"/>
            <a:ext cx="2837400" cy="738900"/>
          </a:xfrm>
          <a:prstGeom prst="rect">
            <a:avLst/>
          </a:prstGeom>
          <a:noFill/>
          <a:ln cap="flat" cmpd="sng" w="41275">
            <a:solidFill>
              <a:schemeClr val="accent4"/>
            </a:solidFill>
            <a:prstDash val="dash"/>
            <a:round/>
            <a:headEnd len="sm" w="sm" type="none"/>
            <a:tailEnd len="sm" w="sm" type="none"/>
          </a:ln>
        </p:spPr>
        <p:txBody>
          <a:bodyPr anchorCtr="0" anchor="t" bIns="45700" lIns="91425" spcFirstLastPara="1" rIns="91425" wrap="square" tIns="45700">
            <a:spAutoFit/>
          </a:bodyPr>
          <a:lstStyle/>
          <a:p>
            <a:pPr indent="-273050" lvl="0" marL="285750" marR="0" rtl="0" algn="l">
              <a:spcBef>
                <a:spcPts val="0"/>
              </a:spcBef>
              <a:spcAft>
                <a:spcPts val="0"/>
              </a:spcAft>
              <a:buClr>
                <a:schemeClr val="dk2"/>
              </a:buClr>
              <a:buSzPts val="1400"/>
              <a:buFont typeface="EB Garamond"/>
              <a:buChar char="✔"/>
            </a:pPr>
            <a:r>
              <a:rPr lang="es">
                <a:solidFill>
                  <a:schemeClr val="dk2"/>
                </a:solidFill>
                <a:latin typeface="EB Garamond"/>
                <a:ea typeface="EB Garamond"/>
                <a:cs typeface="EB Garamond"/>
                <a:sym typeface="EB Garamond"/>
              </a:rPr>
              <a:t>Número de hijos/as</a:t>
            </a:r>
            <a:endParaRPr>
              <a:solidFill>
                <a:schemeClr val="dk2"/>
              </a:solidFill>
              <a:latin typeface="EB Garamond"/>
              <a:ea typeface="EB Garamond"/>
              <a:cs typeface="EB Garamond"/>
              <a:sym typeface="EB Garamond"/>
            </a:endParaRPr>
          </a:p>
          <a:p>
            <a:pPr indent="-273050" lvl="0" marL="285750" marR="0" rtl="0" algn="l">
              <a:spcBef>
                <a:spcPts val="0"/>
              </a:spcBef>
              <a:spcAft>
                <a:spcPts val="0"/>
              </a:spcAft>
              <a:buClr>
                <a:schemeClr val="dk2"/>
              </a:buClr>
              <a:buSzPts val="1400"/>
              <a:buFont typeface="EB Garamond"/>
              <a:buChar char="✔"/>
            </a:pPr>
            <a:r>
              <a:rPr lang="es">
                <a:solidFill>
                  <a:schemeClr val="dk2"/>
                </a:solidFill>
                <a:latin typeface="EB Garamond"/>
                <a:ea typeface="EB Garamond"/>
                <a:cs typeface="EB Garamond"/>
                <a:sym typeface="EB Garamond"/>
              </a:rPr>
              <a:t>Veces que miro mi celular</a:t>
            </a:r>
            <a:endParaRPr>
              <a:solidFill>
                <a:schemeClr val="dk2"/>
              </a:solidFill>
              <a:latin typeface="EB Garamond"/>
              <a:ea typeface="EB Garamond"/>
              <a:cs typeface="EB Garamond"/>
              <a:sym typeface="EB Garamond"/>
            </a:endParaRPr>
          </a:p>
          <a:p>
            <a:pPr indent="-273050" lvl="0" marL="285750" marR="0" rtl="0" algn="l">
              <a:spcBef>
                <a:spcPts val="0"/>
              </a:spcBef>
              <a:spcAft>
                <a:spcPts val="0"/>
              </a:spcAft>
              <a:buClr>
                <a:schemeClr val="dk2"/>
              </a:buClr>
              <a:buSzPts val="1400"/>
              <a:buFont typeface="EB Garamond"/>
              <a:buChar char="✔"/>
            </a:pPr>
            <a:r>
              <a:rPr lang="es">
                <a:solidFill>
                  <a:schemeClr val="dk2"/>
                </a:solidFill>
                <a:latin typeface="EB Garamond"/>
                <a:ea typeface="EB Garamond"/>
                <a:cs typeface="EB Garamond"/>
                <a:sym typeface="EB Garamond"/>
              </a:rPr>
              <a:t>Número de integrantes hogar</a:t>
            </a:r>
            <a:endParaRPr>
              <a:solidFill>
                <a:schemeClr val="dk2"/>
              </a:solidFill>
              <a:latin typeface="EB Garamond"/>
              <a:ea typeface="EB Garamond"/>
              <a:cs typeface="EB Garamond"/>
              <a:sym typeface="EB Garamond"/>
            </a:endParaRPr>
          </a:p>
        </p:txBody>
      </p:sp>
      <p:sp>
        <p:nvSpPr>
          <p:cNvPr id="457" name="Google Shape;457;p51"/>
          <p:cNvSpPr txBox="1"/>
          <p:nvPr/>
        </p:nvSpPr>
        <p:spPr>
          <a:xfrm>
            <a:off x="5328550" y="3790375"/>
            <a:ext cx="2837400" cy="738900"/>
          </a:xfrm>
          <a:prstGeom prst="rect">
            <a:avLst/>
          </a:prstGeom>
          <a:noFill/>
          <a:ln cap="flat" cmpd="sng" w="41275">
            <a:solidFill>
              <a:schemeClr val="accent4"/>
            </a:solidFill>
            <a:prstDash val="dash"/>
            <a:round/>
            <a:headEnd len="sm" w="sm" type="none"/>
            <a:tailEnd len="sm" w="sm" type="none"/>
          </a:ln>
        </p:spPr>
        <p:txBody>
          <a:bodyPr anchorCtr="0" anchor="t" bIns="45700" lIns="91425" spcFirstLastPara="1" rIns="91425" wrap="square" tIns="45700">
            <a:spAutoFit/>
          </a:bodyPr>
          <a:lstStyle/>
          <a:p>
            <a:pPr indent="-273050" lvl="0" marL="285750" marR="0" rtl="0" algn="l">
              <a:spcBef>
                <a:spcPts val="0"/>
              </a:spcBef>
              <a:spcAft>
                <a:spcPts val="0"/>
              </a:spcAft>
              <a:buClr>
                <a:schemeClr val="dk2"/>
              </a:buClr>
              <a:buSzPts val="1400"/>
              <a:buFont typeface="EB Garamond"/>
              <a:buChar char="✔"/>
            </a:pPr>
            <a:r>
              <a:rPr lang="es">
                <a:solidFill>
                  <a:schemeClr val="dk2"/>
                </a:solidFill>
                <a:latin typeface="EB Garamond"/>
                <a:ea typeface="EB Garamond"/>
                <a:cs typeface="EB Garamond"/>
                <a:sym typeface="EB Garamond"/>
              </a:rPr>
              <a:t>Peso</a:t>
            </a:r>
            <a:endParaRPr>
              <a:solidFill>
                <a:schemeClr val="dk2"/>
              </a:solidFill>
              <a:latin typeface="EB Garamond"/>
              <a:ea typeface="EB Garamond"/>
              <a:cs typeface="EB Garamond"/>
              <a:sym typeface="EB Garamond"/>
            </a:endParaRPr>
          </a:p>
          <a:p>
            <a:pPr indent="-273050" lvl="0" marL="285750" marR="0" rtl="0" algn="l">
              <a:spcBef>
                <a:spcPts val="0"/>
              </a:spcBef>
              <a:spcAft>
                <a:spcPts val="0"/>
              </a:spcAft>
              <a:buClr>
                <a:schemeClr val="dk2"/>
              </a:buClr>
              <a:buSzPts val="1400"/>
              <a:buFont typeface="EB Garamond"/>
              <a:buChar char="✔"/>
            </a:pPr>
            <a:r>
              <a:rPr lang="es">
                <a:solidFill>
                  <a:schemeClr val="dk2"/>
                </a:solidFill>
                <a:latin typeface="EB Garamond"/>
                <a:ea typeface="EB Garamond"/>
                <a:cs typeface="EB Garamond"/>
                <a:sym typeface="EB Garamond"/>
              </a:rPr>
              <a:t>Talla</a:t>
            </a:r>
            <a:endParaRPr>
              <a:solidFill>
                <a:schemeClr val="dk2"/>
              </a:solidFill>
              <a:latin typeface="EB Garamond"/>
              <a:ea typeface="EB Garamond"/>
              <a:cs typeface="EB Garamond"/>
              <a:sym typeface="EB Garamond"/>
            </a:endParaRPr>
          </a:p>
          <a:p>
            <a:pPr indent="-273050" lvl="0" marL="285750" marR="0" rtl="0" algn="l">
              <a:spcBef>
                <a:spcPts val="0"/>
              </a:spcBef>
              <a:spcAft>
                <a:spcPts val="0"/>
              </a:spcAft>
              <a:buClr>
                <a:schemeClr val="dk2"/>
              </a:buClr>
              <a:buSzPts val="1400"/>
              <a:buFont typeface="EB Garamond"/>
              <a:buChar char="✔"/>
            </a:pPr>
            <a:r>
              <a:rPr lang="es">
                <a:solidFill>
                  <a:schemeClr val="dk2"/>
                </a:solidFill>
                <a:latin typeface="EB Garamond"/>
                <a:ea typeface="EB Garamond"/>
                <a:cs typeface="EB Garamond"/>
                <a:sym typeface="EB Garamond"/>
              </a:rPr>
              <a:t>Ingreso</a:t>
            </a:r>
            <a:endParaRPr>
              <a:solidFill>
                <a:schemeClr val="dk2"/>
              </a:solidFill>
              <a:latin typeface="EB Garamond"/>
              <a:ea typeface="EB Garamond"/>
              <a:cs typeface="EB Garamond"/>
              <a:sym typeface="EB 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5818E"/>
        </a:solidFill>
      </p:bgPr>
    </p:bg>
    <p:spTree>
      <p:nvGrpSpPr>
        <p:cNvPr id="76" name="Shape 76"/>
        <p:cNvGrpSpPr/>
        <p:nvPr/>
      </p:nvGrpSpPr>
      <p:grpSpPr>
        <a:xfrm>
          <a:off x="0" y="0"/>
          <a:ext cx="0" cy="0"/>
          <a:chOff x="0" y="0"/>
          <a:chExt cx="0" cy="0"/>
        </a:xfrm>
      </p:grpSpPr>
      <p:sp>
        <p:nvSpPr>
          <p:cNvPr id="77" name="Google Shape;77;p16"/>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457200" rtl="0" algn="ctr">
              <a:spcBef>
                <a:spcPts val="0"/>
              </a:spcBef>
              <a:spcAft>
                <a:spcPts val="0"/>
              </a:spcAft>
              <a:buNone/>
            </a:pPr>
            <a:r>
              <a:rPr lang="es">
                <a:solidFill>
                  <a:schemeClr val="lt2"/>
                </a:solidFill>
                <a:latin typeface="EB Garamond"/>
                <a:ea typeface="EB Garamond"/>
                <a:cs typeface="EB Garamond"/>
                <a:sym typeface="EB Garamond"/>
              </a:rPr>
              <a:t>I.4. Conceptualización de variables e indicadores y operacionalización</a:t>
            </a:r>
            <a:endParaRPr>
              <a:solidFill>
                <a:schemeClr val="lt2"/>
              </a:solidFill>
              <a:latin typeface="EB Garamond"/>
              <a:ea typeface="EB Garamond"/>
              <a:cs typeface="EB Garamond"/>
              <a:sym typeface="EB Garamond"/>
            </a:endParaRPr>
          </a:p>
          <a:p>
            <a:pPr indent="0" lvl="0" marL="457200" rtl="0" algn="ctr">
              <a:spcBef>
                <a:spcPts val="0"/>
              </a:spcBef>
              <a:spcAft>
                <a:spcPts val="0"/>
              </a:spcAft>
              <a:buNone/>
            </a:pPr>
            <a:r>
              <a:t/>
            </a:r>
            <a:endParaRPr>
              <a:solidFill>
                <a:schemeClr val="lt2"/>
              </a:solidFill>
              <a:latin typeface="EB Garamond"/>
              <a:ea typeface="EB Garamond"/>
              <a:cs typeface="EB Garamond"/>
              <a:sym typeface="EB Garamond"/>
            </a:endParaRPr>
          </a:p>
          <a:p>
            <a:pPr indent="0" lvl="0" marL="457200" rtl="0" algn="ctr">
              <a:spcBef>
                <a:spcPts val="0"/>
              </a:spcBef>
              <a:spcAft>
                <a:spcPts val="0"/>
              </a:spcAft>
              <a:buClr>
                <a:srgbClr val="000000"/>
              </a:buClr>
              <a:buSzPct val="33673"/>
              <a:buFont typeface="Arial"/>
              <a:buNone/>
            </a:pPr>
            <a:r>
              <a:rPr lang="es" sz="3266">
                <a:solidFill>
                  <a:schemeClr val="lt2"/>
                </a:solidFill>
                <a:latin typeface="EB Garamond"/>
                <a:ea typeface="EB Garamond"/>
                <a:cs typeface="EB Garamond"/>
                <a:sym typeface="EB Garamond"/>
              </a:rPr>
              <a:t>I.4.1. Operacionalización de variables</a:t>
            </a:r>
            <a:endParaRPr sz="3266">
              <a:solidFill>
                <a:schemeClr val="lt2"/>
              </a:solidFill>
              <a:latin typeface="EB Garamond"/>
              <a:ea typeface="EB Garamond"/>
              <a:cs typeface="EB Garamond"/>
              <a:sym typeface="EB Garamond"/>
            </a:endParaRPr>
          </a:p>
        </p:txBody>
      </p:sp>
      <p:sp>
        <p:nvSpPr>
          <p:cNvPr id="78" name="Google Shape;78;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Mundo de las variables</a:t>
            </a:r>
            <a:endParaRPr b="1">
              <a:latin typeface="EB Garamond"/>
              <a:ea typeface="EB Garamond"/>
              <a:cs typeface="EB Garamond"/>
              <a:sym typeface="EB Garamond"/>
            </a:endParaRPr>
          </a:p>
        </p:txBody>
      </p:sp>
      <p:sp>
        <p:nvSpPr>
          <p:cNvPr id="463" name="Google Shape;463;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464" name="Google Shape;464;p52"/>
          <p:cNvSpPr/>
          <p:nvPr/>
        </p:nvSpPr>
        <p:spPr>
          <a:xfrm>
            <a:off x="508182" y="2007071"/>
            <a:ext cx="1917600" cy="1237800"/>
          </a:xfrm>
          <a:prstGeom prst="roundRect">
            <a:avLst>
              <a:gd fmla="val 16667" name="adj"/>
            </a:avLst>
          </a:prstGeom>
          <a:solidFill>
            <a:srgbClr val="A64D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No métricas</a:t>
            </a:r>
            <a:endParaRPr sz="1500">
              <a:solidFill>
                <a:srgbClr val="FFFFFF"/>
              </a:solidFill>
              <a:latin typeface="EB Garamond"/>
              <a:ea typeface="EB Garamond"/>
              <a:cs typeface="EB Garamond"/>
              <a:sym typeface="EB Garamond"/>
            </a:endParaRPr>
          </a:p>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(Categóricas)</a:t>
            </a:r>
            <a:endParaRPr sz="1500">
              <a:solidFill>
                <a:srgbClr val="FFFFFF"/>
              </a:solidFill>
              <a:latin typeface="EB Garamond"/>
              <a:ea typeface="EB Garamond"/>
              <a:cs typeface="EB Garamond"/>
              <a:sym typeface="EB Garamond"/>
            </a:endParaRPr>
          </a:p>
        </p:txBody>
      </p:sp>
      <p:sp>
        <p:nvSpPr>
          <p:cNvPr id="465" name="Google Shape;465;p52"/>
          <p:cNvSpPr/>
          <p:nvPr/>
        </p:nvSpPr>
        <p:spPr>
          <a:xfrm>
            <a:off x="508182" y="3428438"/>
            <a:ext cx="1917600" cy="1237800"/>
          </a:xfrm>
          <a:prstGeom prst="roundRect">
            <a:avLst>
              <a:gd fmla="val 16667" name="adj"/>
            </a:avLst>
          </a:prstGeom>
          <a:solidFill>
            <a:srgbClr val="A64D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Métricas</a:t>
            </a:r>
            <a:endParaRPr sz="1500">
              <a:solidFill>
                <a:srgbClr val="FFFFFF"/>
              </a:solidFill>
              <a:latin typeface="EB Garamond"/>
              <a:ea typeface="EB Garamond"/>
              <a:cs typeface="EB Garamond"/>
              <a:sym typeface="EB Garamond"/>
            </a:endParaRPr>
          </a:p>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(Numéricas)</a:t>
            </a:r>
            <a:endParaRPr sz="1500">
              <a:solidFill>
                <a:srgbClr val="FFFFFF"/>
              </a:solidFill>
              <a:latin typeface="EB Garamond"/>
              <a:ea typeface="EB Garamond"/>
              <a:cs typeface="EB Garamond"/>
              <a:sym typeface="EB Garamond"/>
            </a:endParaRPr>
          </a:p>
        </p:txBody>
      </p:sp>
      <p:sp>
        <p:nvSpPr>
          <p:cNvPr id="466" name="Google Shape;466;p52"/>
          <p:cNvSpPr/>
          <p:nvPr/>
        </p:nvSpPr>
        <p:spPr>
          <a:xfrm>
            <a:off x="2699481" y="2047942"/>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Nominal</a:t>
            </a:r>
            <a:endParaRPr sz="1100">
              <a:latin typeface="EB Garamond"/>
              <a:ea typeface="EB Garamond"/>
              <a:cs typeface="EB Garamond"/>
              <a:sym typeface="EB Garamond"/>
            </a:endParaRPr>
          </a:p>
        </p:txBody>
      </p:sp>
      <p:sp>
        <p:nvSpPr>
          <p:cNvPr id="467" name="Google Shape;467;p52"/>
          <p:cNvSpPr/>
          <p:nvPr/>
        </p:nvSpPr>
        <p:spPr>
          <a:xfrm>
            <a:off x="2699481" y="2758626"/>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Ordinal</a:t>
            </a:r>
            <a:endParaRPr sz="1100">
              <a:latin typeface="EB Garamond"/>
              <a:ea typeface="EB Garamond"/>
              <a:cs typeface="EB Garamond"/>
              <a:sym typeface="EB Garamond"/>
            </a:endParaRPr>
          </a:p>
        </p:txBody>
      </p:sp>
      <p:sp>
        <p:nvSpPr>
          <p:cNvPr id="468" name="Google Shape;468;p52"/>
          <p:cNvSpPr/>
          <p:nvPr/>
        </p:nvSpPr>
        <p:spPr>
          <a:xfrm>
            <a:off x="2699481" y="3469310"/>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Intervalo</a:t>
            </a:r>
            <a:endParaRPr sz="1100">
              <a:latin typeface="EB Garamond"/>
              <a:ea typeface="EB Garamond"/>
              <a:cs typeface="EB Garamond"/>
              <a:sym typeface="EB Garamond"/>
            </a:endParaRPr>
          </a:p>
        </p:txBody>
      </p:sp>
      <p:sp>
        <p:nvSpPr>
          <p:cNvPr id="469" name="Google Shape;469;p52"/>
          <p:cNvSpPr/>
          <p:nvPr/>
        </p:nvSpPr>
        <p:spPr>
          <a:xfrm>
            <a:off x="2699481" y="4166020"/>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Razón</a:t>
            </a:r>
            <a:endParaRPr sz="1100">
              <a:latin typeface="EB Garamond"/>
              <a:ea typeface="EB Garamond"/>
              <a:cs typeface="EB Garamond"/>
              <a:sym typeface="EB Garamond"/>
            </a:endParaRPr>
          </a:p>
        </p:txBody>
      </p:sp>
      <p:sp>
        <p:nvSpPr>
          <p:cNvPr id="470" name="Google Shape;470;p52"/>
          <p:cNvSpPr txBox="1"/>
          <p:nvPr/>
        </p:nvSpPr>
        <p:spPr>
          <a:xfrm>
            <a:off x="508174" y="1361250"/>
            <a:ext cx="1917600" cy="323100"/>
          </a:xfrm>
          <a:prstGeom prst="rect">
            <a:avLst/>
          </a:prstGeom>
          <a:solidFill>
            <a:srgbClr val="C27BA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 sz="1500">
                <a:solidFill>
                  <a:schemeClr val="dk2"/>
                </a:solidFill>
                <a:latin typeface="EB Garamond"/>
                <a:ea typeface="EB Garamond"/>
                <a:cs typeface="EB Garamond"/>
                <a:sym typeface="EB Garamond"/>
              </a:rPr>
              <a:t>TIPOS</a:t>
            </a:r>
            <a:endParaRPr sz="1100">
              <a:solidFill>
                <a:schemeClr val="dk2"/>
              </a:solidFill>
              <a:latin typeface="EB Garamond"/>
              <a:ea typeface="EB Garamond"/>
              <a:cs typeface="EB Garamond"/>
              <a:sym typeface="EB Garamond"/>
            </a:endParaRPr>
          </a:p>
        </p:txBody>
      </p:sp>
      <p:sp>
        <p:nvSpPr>
          <p:cNvPr id="471" name="Google Shape;471;p52"/>
          <p:cNvSpPr txBox="1"/>
          <p:nvPr/>
        </p:nvSpPr>
        <p:spPr>
          <a:xfrm>
            <a:off x="2699475" y="1361250"/>
            <a:ext cx="1917600" cy="554100"/>
          </a:xfrm>
          <a:prstGeom prst="rect">
            <a:avLst/>
          </a:prstGeom>
          <a:solidFill>
            <a:srgbClr val="AAD5D4"/>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 sz="1500">
                <a:solidFill>
                  <a:schemeClr val="dk2"/>
                </a:solidFill>
                <a:latin typeface="EB Garamond"/>
                <a:ea typeface="EB Garamond"/>
                <a:cs typeface="EB Garamond"/>
                <a:sym typeface="EB Garamond"/>
              </a:rPr>
              <a:t>NIVEL DE MEDICIÓN</a:t>
            </a:r>
            <a:endParaRPr sz="1100">
              <a:solidFill>
                <a:schemeClr val="dk2"/>
              </a:solidFill>
              <a:latin typeface="EB Garamond"/>
              <a:ea typeface="EB Garamond"/>
              <a:cs typeface="EB Garamond"/>
              <a:sym typeface="EB Garamond"/>
            </a:endParaRPr>
          </a:p>
        </p:txBody>
      </p:sp>
      <p:sp>
        <p:nvSpPr>
          <p:cNvPr id="472" name="Google Shape;472;p52"/>
          <p:cNvSpPr/>
          <p:nvPr/>
        </p:nvSpPr>
        <p:spPr>
          <a:xfrm>
            <a:off x="6871250" y="2055750"/>
            <a:ext cx="1917600" cy="6564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Dependiente</a:t>
            </a:r>
            <a:endParaRPr sz="1100">
              <a:latin typeface="EB Garamond"/>
              <a:ea typeface="EB Garamond"/>
              <a:cs typeface="EB Garamond"/>
              <a:sym typeface="EB Garamond"/>
            </a:endParaRPr>
          </a:p>
        </p:txBody>
      </p:sp>
      <p:sp>
        <p:nvSpPr>
          <p:cNvPr id="473" name="Google Shape;473;p52"/>
          <p:cNvSpPr/>
          <p:nvPr/>
        </p:nvSpPr>
        <p:spPr>
          <a:xfrm>
            <a:off x="6871249" y="3013767"/>
            <a:ext cx="1917600" cy="6888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Independiente</a:t>
            </a:r>
            <a:endParaRPr sz="1100">
              <a:latin typeface="EB Garamond"/>
              <a:ea typeface="EB Garamond"/>
              <a:cs typeface="EB Garamond"/>
              <a:sym typeface="EB Garamond"/>
            </a:endParaRPr>
          </a:p>
        </p:txBody>
      </p:sp>
      <p:sp>
        <p:nvSpPr>
          <p:cNvPr id="474" name="Google Shape;474;p52"/>
          <p:cNvSpPr/>
          <p:nvPr/>
        </p:nvSpPr>
        <p:spPr>
          <a:xfrm>
            <a:off x="6871249" y="4004174"/>
            <a:ext cx="1917600" cy="6888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Control</a:t>
            </a:r>
            <a:endParaRPr sz="1100">
              <a:latin typeface="EB Garamond"/>
              <a:ea typeface="EB Garamond"/>
              <a:cs typeface="EB Garamond"/>
              <a:sym typeface="EB Garamond"/>
            </a:endParaRPr>
          </a:p>
        </p:txBody>
      </p:sp>
      <p:sp>
        <p:nvSpPr>
          <p:cNvPr id="475" name="Google Shape;475;p52"/>
          <p:cNvSpPr txBox="1"/>
          <p:nvPr/>
        </p:nvSpPr>
        <p:spPr>
          <a:xfrm>
            <a:off x="6871250" y="1361250"/>
            <a:ext cx="1917600" cy="554100"/>
          </a:xfrm>
          <a:prstGeom prst="rect">
            <a:avLst/>
          </a:prstGeom>
          <a:solidFill>
            <a:srgbClr val="A5A5A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 sz="1500">
                <a:solidFill>
                  <a:schemeClr val="dk2"/>
                </a:solidFill>
                <a:latin typeface="EB Garamond"/>
                <a:ea typeface="EB Garamond"/>
                <a:cs typeface="EB Garamond"/>
                <a:sym typeface="EB Garamond"/>
              </a:rPr>
              <a:t>FUNCIÓN EN LA INVESTIGACIÓN</a:t>
            </a:r>
            <a:endParaRPr sz="1100">
              <a:solidFill>
                <a:schemeClr val="dk2"/>
              </a:solidFill>
              <a:latin typeface="EB Garamond"/>
              <a:ea typeface="EB Garamond"/>
              <a:cs typeface="EB Garamond"/>
              <a:sym typeface="EB Garamond"/>
            </a:endParaRPr>
          </a:p>
        </p:txBody>
      </p:sp>
      <p:sp>
        <p:nvSpPr>
          <p:cNvPr id="476" name="Google Shape;476;p52"/>
          <p:cNvSpPr/>
          <p:nvPr/>
        </p:nvSpPr>
        <p:spPr>
          <a:xfrm>
            <a:off x="4801325" y="2774075"/>
            <a:ext cx="1917600" cy="527100"/>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chemeClr val="dk2"/>
                </a:solidFill>
                <a:latin typeface="EB Garamond"/>
                <a:ea typeface="EB Garamond"/>
                <a:cs typeface="EB Garamond"/>
                <a:sym typeface="EB Garamond"/>
              </a:rPr>
              <a:t>Continua</a:t>
            </a:r>
            <a:endParaRPr sz="1100">
              <a:solidFill>
                <a:schemeClr val="dk2"/>
              </a:solidFill>
              <a:latin typeface="EB Garamond"/>
              <a:ea typeface="EB Garamond"/>
              <a:cs typeface="EB Garamond"/>
              <a:sym typeface="EB Garamond"/>
            </a:endParaRPr>
          </a:p>
        </p:txBody>
      </p:sp>
      <p:sp>
        <p:nvSpPr>
          <p:cNvPr id="477" name="Google Shape;477;p52"/>
          <p:cNvSpPr/>
          <p:nvPr/>
        </p:nvSpPr>
        <p:spPr>
          <a:xfrm>
            <a:off x="4801325" y="2070450"/>
            <a:ext cx="1917600" cy="527100"/>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chemeClr val="dk2"/>
                </a:solidFill>
                <a:latin typeface="EB Garamond"/>
                <a:ea typeface="EB Garamond"/>
                <a:cs typeface="EB Garamond"/>
                <a:sym typeface="EB Garamond"/>
              </a:rPr>
              <a:t>Discreta</a:t>
            </a:r>
            <a:endParaRPr sz="1100">
              <a:solidFill>
                <a:schemeClr val="dk2"/>
              </a:solidFill>
              <a:latin typeface="EB Garamond"/>
              <a:ea typeface="EB Garamond"/>
              <a:cs typeface="EB Garamond"/>
              <a:sym typeface="EB Garamond"/>
            </a:endParaRPr>
          </a:p>
        </p:txBody>
      </p:sp>
      <p:sp>
        <p:nvSpPr>
          <p:cNvPr id="478" name="Google Shape;478;p52"/>
          <p:cNvSpPr txBox="1"/>
          <p:nvPr/>
        </p:nvSpPr>
        <p:spPr>
          <a:xfrm>
            <a:off x="4801325" y="1361250"/>
            <a:ext cx="1917600" cy="554100"/>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 sz="1500">
                <a:solidFill>
                  <a:schemeClr val="dk2"/>
                </a:solidFill>
                <a:latin typeface="EB Garamond"/>
                <a:ea typeface="EB Garamond"/>
                <a:cs typeface="EB Garamond"/>
                <a:sym typeface="EB Garamond"/>
              </a:rPr>
              <a:t>ESCALA DE MEDICIÓN</a:t>
            </a:r>
            <a:endParaRPr sz="1100">
              <a:solidFill>
                <a:schemeClr val="dk2"/>
              </a:solidFill>
              <a:latin typeface="EB Garamond"/>
              <a:ea typeface="EB Garamond"/>
              <a:cs typeface="EB Garamond"/>
              <a:sym typeface="EB Garamond"/>
            </a:endParaRPr>
          </a:p>
        </p:txBody>
      </p:sp>
      <p:sp>
        <p:nvSpPr>
          <p:cNvPr id="479" name="Google Shape;479;p52"/>
          <p:cNvSpPr/>
          <p:nvPr/>
        </p:nvSpPr>
        <p:spPr>
          <a:xfrm>
            <a:off x="435600" y="1191925"/>
            <a:ext cx="6365100" cy="3558300"/>
          </a:xfrm>
          <a:prstGeom prst="rect">
            <a:avLst/>
          </a:prstGeom>
          <a:solidFill>
            <a:srgbClr val="AAD5D4">
              <a:alpha val="552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Función en la investigación</a:t>
            </a:r>
            <a:endParaRPr b="1">
              <a:latin typeface="EB Garamond"/>
              <a:ea typeface="EB Garamond"/>
              <a:cs typeface="EB Garamond"/>
              <a:sym typeface="EB Garamond"/>
            </a:endParaRPr>
          </a:p>
        </p:txBody>
      </p:sp>
      <p:sp>
        <p:nvSpPr>
          <p:cNvPr id="485" name="Google Shape;485;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486" name="Google Shape;486;p53"/>
          <p:cNvSpPr/>
          <p:nvPr/>
        </p:nvSpPr>
        <p:spPr>
          <a:xfrm>
            <a:off x="311700" y="1346575"/>
            <a:ext cx="1917600" cy="6564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Dependiente</a:t>
            </a:r>
            <a:endParaRPr sz="1100">
              <a:latin typeface="EB Garamond"/>
              <a:ea typeface="EB Garamond"/>
              <a:cs typeface="EB Garamond"/>
              <a:sym typeface="EB Garamond"/>
            </a:endParaRPr>
          </a:p>
        </p:txBody>
      </p:sp>
      <p:sp>
        <p:nvSpPr>
          <p:cNvPr id="487" name="Google Shape;487;p53"/>
          <p:cNvSpPr/>
          <p:nvPr/>
        </p:nvSpPr>
        <p:spPr>
          <a:xfrm>
            <a:off x="311699" y="2530592"/>
            <a:ext cx="1917600" cy="6888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Independiente</a:t>
            </a:r>
            <a:endParaRPr sz="1100">
              <a:latin typeface="EB Garamond"/>
              <a:ea typeface="EB Garamond"/>
              <a:cs typeface="EB Garamond"/>
              <a:sym typeface="EB Garamond"/>
            </a:endParaRPr>
          </a:p>
        </p:txBody>
      </p:sp>
      <p:sp>
        <p:nvSpPr>
          <p:cNvPr id="488" name="Google Shape;488;p53"/>
          <p:cNvSpPr/>
          <p:nvPr/>
        </p:nvSpPr>
        <p:spPr>
          <a:xfrm>
            <a:off x="311699" y="3747024"/>
            <a:ext cx="1917600" cy="6888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Control</a:t>
            </a:r>
            <a:endParaRPr sz="1100">
              <a:latin typeface="EB Garamond"/>
              <a:ea typeface="EB Garamond"/>
              <a:cs typeface="EB Garamond"/>
              <a:sym typeface="EB Garamond"/>
            </a:endParaRPr>
          </a:p>
        </p:txBody>
      </p:sp>
      <p:sp>
        <p:nvSpPr>
          <p:cNvPr id="489" name="Google Shape;489;p53"/>
          <p:cNvSpPr txBox="1"/>
          <p:nvPr/>
        </p:nvSpPr>
        <p:spPr>
          <a:xfrm>
            <a:off x="2558992" y="1413187"/>
            <a:ext cx="29901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 sz="1400">
                <a:solidFill>
                  <a:schemeClr val="dk2"/>
                </a:solidFill>
                <a:latin typeface="EB Garamond"/>
                <a:ea typeface="EB Garamond"/>
                <a:cs typeface="EB Garamond"/>
                <a:sym typeface="EB Garamond"/>
              </a:rPr>
              <a:t>Aquellas cuyos atributos “dependen” de cómo varían las variables independientes.</a:t>
            </a:r>
            <a:endParaRPr>
              <a:solidFill>
                <a:schemeClr val="dk2"/>
              </a:solidFill>
              <a:latin typeface="EB Garamond"/>
              <a:ea typeface="EB Garamond"/>
              <a:cs typeface="EB Garamond"/>
              <a:sym typeface="EB Garamond"/>
            </a:endParaRPr>
          </a:p>
        </p:txBody>
      </p:sp>
      <p:sp>
        <p:nvSpPr>
          <p:cNvPr id="490" name="Google Shape;490;p53"/>
          <p:cNvSpPr txBox="1"/>
          <p:nvPr/>
        </p:nvSpPr>
        <p:spPr>
          <a:xfrm>
            <a:off x="2558991" y="2613401"/>
            <a:ext cx="29901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 sz="1400">
                <a:solidFill>
                  <a:schemeClr val="dk2"/>
                </a:solidFill>
                <a:latin typeface="EB Garamond"/>
                <a:ea typeface="EB Garamond"/>
                <a:cs typeface="EB Garamond"/>
                <a:sym typeface="EB Garamond"/>
              </a:rPr>
              <a:t>Variable que la “variar”, debería influir a la variable que depende de ella.</a:t>
            </a:r>
            <a:endParaRPr>
              <a:solidFill>
                <a:schemeClr val="dk2"/>
              </a:solidFill>
              <a:latin typeface="EB Garamond"/>
              <a:ea typeface="EB Garamond"/>
              <a:cs typeface="EB Garamond"/>
              <a:sym typeface="EB Garamond"/>
            </a:endParaRPr>
          </a:p>
        </p:txBody>
      </p:sp>
      <p:sp>
        <p:nvSpPr>
          <p:cNvPr id="491" name="Google Shape;491;p53"/>
          <p:cNvSpPr txBox="1"/>
          <p:nvPr/>
        </p:nvSpPr>
        <p:spPr>
          <a:xfrm>
            <a:off x="2558990" y="3721971"/>
            <a:ext cx="29901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 sz="1400">
                <a:solidFill>
                  <a:schemeClr val="dk2"/>
                </a:solidFill>
                <a:latin typeface="EB Garamond"/>
                <a:ea typeface="EB Garamond"/>
                <a:cs typeface="EB Garamond"/>
                <a:sym typeface="EB Garamond"/>
              </a:rPr>
              <a:t>Aquella que busca ”controlar” la relación entre VI y VD, es decir, ver cómo se comporta si entra otra variable en juego.</a:t>
            </a:r>
            <a:endParaRPr>
              <a:solidFill>
                <a:schemeClr val="dk2"/>
              </a:solidFill>
              <a:latin typeface="EB Garamond"/>
              <a:ea typeface="EB Garamond"/>
              <a:cs typeface="EB Garamond"/>
              <a:sym typeface="EB Garamond"/>
            </a:endParaRPr>
          </a:p>
        </p:txBody>
      </p:sp>
      <p:sp>
        <p:nvSpPr>
          <p:cNvPr id="492" name="Google Shape;492;p53"/>
          <p:cNvSpPr txBox="1"/>
          <p:nvPr/>
        </p:nvSpPr>
        <p:spPr>
          <a:xfrm>
            <a:off x="5910203" y="1413180"/>
            <a:ext cx="2605200" cy="492600"/>
          </a:xfrm>
          <a:prstGeom prst="rect">
            <a:avLst/>
          </a:prstGeom>
          <a:noFill/>
          <a:ln cap="flat" cmpd="sng" w="28575">
            <a:solidFill>
              <a:schemeClr val="accent3"/>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s" sz="1300">
                <a:solidFill>
                  <a:schemeClr val="dk2"/>
                </a:solidFill>
                <a:latin typeface="EB Garamond"/>
                <a:ea typeface="EB Garamond"/>
                <a:cs typeface="EB Garamond"/>
                <a:sym typeface="EB Garamond"/>
              </a:rPr>
              <a:t>Mi INGRESO (VD) “depende” de mi NIVEL EDUCATIVO (VI) </a:t>
            </a:r>
            <a:endParaRPr sz="1300">
              <a:solidFill>
                <a:schemeClr val="dk2"/>
              </a:solidFill>
              <a:latin typeface="EB Garamond"/>
              <a:ea typeface="EB Garamond"/>
              <a:cs typeface="EB Garamond"/>
              <a:sym typeface="EB Garamond"/>
            </a:endParaRPr>
          </a:p>
        </p:txBody>
      </p:sp>
      <p:sp>
        <p:nvSpPr>
          <p:cNvPr id="493" name="Google Shape;493;p53"/>
          <p:cNvSpPr txBox="1"/>
          <p:nvPr/>
        </p:nvSpPr>
        <p:spPr>
          <a:xfrm>
            <a:off x="5878800" y="2599438"/>
            <a:ext cx="2753700" cy="492600"/>
          </a:xfrm>
          <a:prstGeom prst="rect">
            <a:avLst/>
          </a:prstGeom>
          <a:noFill/>
          <a:ln cap="flat" cmpd="sng" w="28575">
            <a:solidFill>
              <a:schemeClr val="accent3"/>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s" sz="1300">
                <a:solidFill>
                  <a:schemeClr val="dk2"/>
                </a:solidFill>
                <a:latin typeface="EB Garamond"/>
                <a:ea typeface="EB Garamond"/>
                <a:cs typeface="EB Garamond"/>
                <a:sym typeface="EB Garamond"/>
              </a:rPr>
              <a:t>Mi NIVEL EDUCATIVO (VI) es independiente de mi INGRESO (VD)</a:t>
            </a:r>
            <a:endParaRPr sz="1300">
              <a:solidFill>
                <a:schemeClr val="dk2"/>
              </a:solidFill>
              <a:latin typeface="EB Garamond"/>
              <a:ea typeface="EB Garamond"/>
              <a:cs typeface="EB Garamond"/>
              <a:sym typeface="EB Garamond"/>
            </a:endParaRPr>
          </a:p>
        </p:txBody>
      </p:sp>
      <p:sp>
        <p:nvSpPr>
          <p:cNvPr id="494" name="Google Shape;494;p53"/>
          <p:cNvSpPr txBox="1"/>
          <p:nvPr/>
        </p:nvSpPr>
        <p:spPr>
          <a:xfrm>
            <a:off x="5878800" y="3785725"/>
            <a:ext cx="2753700" cy="692700"/>
          </a:xfrm>
          <a:prstGeom prst="rect">
            <a:avLst/>
          </a:prstGeom>
          <a:noFill/>
          <a:ln cap="flat" cmpd="sng" w="28575">
            <a:solidFill>
              <a:schemeClr val="accent3"/>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s" sz="1300">
                <a:solidFill>
                  <a:schemeClr val="dk2"/>
                </a:solidFill>
                <a:latin typeface="EB Garamond"/>
                <a:ea typeface="EB Garamond"/>
                <a:cs typeface="EB Garamond"/>
                <a:sym typeface="EB Garamond"/>
              </a:rPr>
              <a:t>Mi NIVEL EDUCATIVO (VI) influye a mi INGRESO (VD) de manera distinta si controlo por GÉNERO (VC)</a:t>
            </a:r>
            <a:endParaRPr sz="1300">
              <a:solidFill>
                <a:schemeClr val="dk2"/>
              </a:solidFill>
              <a:latin typeface="EB Garamond"/>
              <a:ea typeface="EB Garamond"/>
              <a:cs typeface="EB Garamond"/>
              <a:sym typeface="EB Garamon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latin typeface="EB Garamond"/>
                <a:ea typeface="EB Garamond"/>
                <a:cs typeface="EB Garamond"/>
                <a:sym typeface="EB Garamond"/>
              </a:rPr>
              <a:t>Ejercicio</a:t>
            </a:r>
            <a:endParaRPr>
              <a:latin typeface="EB Garamond"/>
              <a:ea typeface="EB Garamond"/>
              <a:cs typeface="EB Garamond"/>
              <a:sym typeface="EB Garamond"/>
            </a:endParaRPr>
          </a:p>
        </p:txBody>
      </p:sp>
      <p:sp>
        <p:nvSpPr>
          <p:cNvPr id="500" name="Google Shape;500;p54"/>
          <p:cNvSpPr txBox="1"/>
          <p:nvPr>
            <p:ph idx="1" type="body"/>
          </p:nvPr>
        </p:nvSpPr>
        <p:spPr>
          <a:xfrm>
            <a:off x="311700" y="1152475"/>
            <a:ext cx="5053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sz="1700">
                <a:latin typeface="EB Garamond"/>
                <a:ea typeface="EB Garamond"/>
                <a:cs typeface="EB Garamond"/>
                <a:sym typeface="EB Garamond"/>
              </a:rPr>
              <a:t>Nº1: Un estudio levantado con 215 madres chilenas y publicado por el Psychology of Women Quarterly, buscó develar factores que podrían estar asociados a la violencia doméstica que sufren las mujeres. Algunas de las ideas que manejaban los investigadores del estudio, indicaban que la violencia sobre madres chilenas se debe a contextos socioeconómicos desaventajados y a una vida estresante reportada por ellas mismas y que esto puede variar según la edad de las mujeres.</a:t>
            </a:r>
            <a:endParaRPr sz="1700">
              <a:latin typeface="EB Garamond"/>
              <a:ea typeface="EB Garamond"/>
              <a:cs typeface="EB Garamond"/>
              <a:sym typeface="EB Garamond"/>
            </a:endParaRPr>
          </a:p>
        </p:txBody>
      </p:sp>
      <p:sp>
        <p:nvSpPr>
          <p:cNvPr id="501" name="Google Shape;501;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502" name="Google Shape;502;p54"/>
          <p:cNvSpPr txBox="1"/>
          <p:nvPr>
            <p:ph idx="2" type="body"/>
          </p:nvPr>
        </p:nvSpPr>
        <p:spPr>
          <a:xfrm>
            <a:off x="5990475" y="1152475"/>
            <a:ext cx="2841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a:latin typeface="EB Garamond"/>
                <a:ea typeface="EB Garamond"/>
                <a:cs typeface="EB Garamond"/>
                <a:sym typeface="EB Garamond"/>
              </a:rPr>
              <a:t>Variable dependiente</a:t>
            </a:r>
            <a:endParaRPr b="1">
              <a:latin typeface="EB Garamond"/>
              <a:ea typeface="EB Garamond"/>
              <a:cs typeface="EB Garamond"/>
              <a:sym typeface="EB Garamond"/>
            </a:endParaRPr>
          </a:p>
          <a:p>
            <a:pPr indent="0" lvl="0" marL="0" rtl="0" algn="l">
              <a:spcBef>
                <a:spcPts val="1200"/>
              </a:spcBef>
              <a:spcAft>
                <a:spcPts val="0"/>
              </a:spcAft>
              <a:buNone/>
            </a:pPr>
            <a:r>
              <a:t/>
            </a:r>
            <a:endParaRPr b="1">
              <a:latin typeface="EB Garamond"/>
              <a:ea typeface="EB Garamond"/>
              <a:cs typeface="EB Garamond"/>
              <a:sym typeface="EB Garamond"/>
            </a:endParaRPr>
          </a:p>
          <a:p>
            <a:pPr indent="0" lvl="0" marL="0" rtl="0" algn="l">
              <a:spcBef>
                <a:spcPts val="1200"/>
              </a:spcBef>
              <a:spcAft>
                <a:spcPts val="0"/>
              </a:spcAft>
              <a:buNone/>
            </a:pPr>
            <a:r>
              <a:rPr b="1" lang="es">
                <a:latin typeface="EB Garamond"/>
                <a:ea typeface="EB Garamond"/>
                <a:cs typeface="EB Garamond"/>
                <a:sym typeface="EB Garamond"/>
              </a:rPr>
              <a:t>Variable independiente</a:t>
            </a:r>
            <a:endParaRPr b="1">
              <a:latin typeface="EB Garamond"/>
              <a:ea typeface="EB Garamond"/>
              <a:cs typeface="EB Garamond"/>
              <a:sym typeface="EB Garamond"/>
            </a:endParaRPr>
          </a:p>
          <a:p>
            <a:pPr indent="0" lvl="0" marL="0" rtl="0" algn="l">
              <a:spcBef>
                <a:spcPts val="1200"/>
              </a:spcBef>
              <a:spcAft>
                <a:spcPts val="0"/>
              </a:spcAft>
              <a:buNone/>
            </a:pPr>
            <a:r>
              <a:t/>
            </a:r>
            <a:endParaRPr b="1">
              <a:latin typeface="EB Garamond"/>
              <a:ea typeface="EB Garamond"/>
              <a:cs typeface="EB Garamond"/>
              <a:sym typeface="EB Garamond"/>
            </a:endParaRPr>
          </a:p>
          <a:p>
            <a:pPr indent="0" lvl="0" marL="0" rtl="0" algn="l">
              <a:spcBef>
                <a:spcPts val="1200"/>
              </a:spcBef>
              <a:spcAft>
                <a:spcPts val="1200"/>
              </a:spcAft>
              <a:buNone/>
            </a:pPr>
            <a:r>
              <a:rPr b="1" lang="es">
                <a:latin typeface="EB Garamond"/>
                <a:ea typeface="EB Garamond"/>
                <a:cs typeface="EB Garamond"/>
                <a:sym typeface="EB Garamond"/>
              </a:rPr>
              <a:t>Variable control</a:t>
            </a:r>
            <a:endParaRPr b="1">
              <a:latin typeface="EB Garamond"/>
              <a:ea typeface="EB Garamond"/>
              <a:cs typeface="EB Garamond"/>
              <a:sym typeface="EB Garamon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latin typeface="EB Garamond"/>
                <a:ea typeface="EB Garamond"/>
                <a:cs typeface="EB Garamond"/>
                <a:sym typeface="EB Garamond"/>
              </a:rPr>
              <a:t>Ejercicio</a:t>
            </a:r>
            <a:endParaRPr>
              <a:latin typeface="EB Garamond"/>
              <a:ea typeface="EB Garamond"/>
              <a:cs typeface="EB Garamond"/>
              <a:sym typeface="EB Garamond"/>
            </a:endParaRPr>
          </a:p>
        </p:txBody>
      </p:sp>
      <p:sp>
        <p:nvSpPr>
          <p:cNvPr id="508" name="Google Shape;508;p55"/>
          <p:cNvSpPr txBox="1"/>
          <p:nvPr>
            <p:ph idx="1" type="body"/>
          </p:nvPr>
        </p:nvSpPr>
        <p:spPr>
          <a:xfrm>
            <a:off x="311700" y="1152475"/>
            <a:ext cx="5053500" cy="34164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1200"/>
              </a:spcAft>
              <a:buNone/>
            </a:pPr>
            <a:r>
              <a:rPr lang="es" sz="1800">
                <a:latin typeface="EB Garamond"/>
                <a:ea typeface="EB Garamond"/>
                <a:cs typeface="EB Garamond"/>
                <a:sym typeface="EB Garamond"/>
              </a:rPr>
              <a:t>Nº2: Examinamos dos fuentes de variación en la adaptación social de los adolescentes en las escuelas: el informante que identifica al niño como víctima (es decir, los compañeros, él mismo, o ambos), y el género de la víctima. La percepción de los pares y los auto reportes fueron proporcionados para 508 alumnos de cuarto y quinto grado del oeste de EE.UU. Dentro de los hallazgos se identifica que las niñas tenían más probabilidades que los niños a ser víctimas de bullying. Esto quiere decir, que según lo reportado por las distintas fuentes, las mujeres presentan una peor y lenta adaptación social en la escuela, siendo víctimas de más antipatías que sus pares masculinos. Entre otros hallazgos, tener amigos se asoció con una adaptación social positiva, tanto en hombres como mujeres.</a:t>
            </a:r>
            <a:endParaRPr sz="1800">
              <a:latin typeface="EB Garamond"/>
              <a:ea typeface="EB Garamond"/>
              <a:cs typeface="EB Garamond"/>
              <a:sym typeface="EB Garamond"/>
            </a:endParaRPr>
          </a:p>
        </p:txBody>
      </p:sp>
      <p:sp>
        <p:nvSpPr>
          <p:cNvPr id="509" name="Google Shape;509;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510" name="Google Shape;510;p55"/>
          <p:cNvSpPr txBox="1"/>
          <p:nvPr>
            <p:ph idx="2" type="body"/>
          </p:nvPr>
        </p:nvSpPr>
        <p:spPr>
          <a:xfrm>
            <a:off x="5990475" y="1152475"/>
            <a:ext cx="2841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a:latin typeface="EB Garamond"/>
                <a:ea typeface="EB Garamond"/>
                <a:cs typeface="EB Garamond"/>
                <a:sym typeface="EB Garamond"/>
              </a:rPr>
              <a:t>Variable dependiente</a:t>
            </a:r>
            <a:endParaRPr b="1">
              <a:latin typeface="EB Garamond"/>
              <a:ea typeface="EB Garamond"/>
              <a:cs typeface="EB Garamond"/>
              <a:sym typeface="EB Garamond"/>
            </a:endParaRPr>
          </a:p>
          <a:p>
            <a:pPr indent="0" lvl="0" marL="0" rtl="0" algn="l">
              <a:spcBef>
                <a:spcPts val="1200"/>
              </a:spcBef>
              <a:spcAft>
                <a:spcPts val="0"/>
              </a:spcAft>
              <a:buNone/>
            </a:pPr>
            <a:r>
              <a:t/>
            </a:r>
            <a:endParaRPr b="1">
              <a:latin typeface="EB Garamond"/>
              <a:ea typeface="EB Garamond"/>
              <a:cs typeface="EB Garamond"/>
              <a:sym typeface="EB Garamond"/>
            </a:endParaRPr>
          </a:p>
          <a:p>
            <a:pPr indent="0" lvl="0" marL="0" rtl="0" algn="l">
              <a:spcBef>
                <a:spcPts val="1200"/>
              </a:spcBef>
              <a:spcAft>
                <a:spcPts val="0"/>
              </a:spcAft>
              <a:buNone/>
            </a:pPr>
            <a:r>
              <a:rPr b="1" lang="es">
                <a:latin typeface="EB Garamond"/>
                <a:ea typeface="EB Garamond"/>
                <a:cs typeface="EB Garamond"/>
                <a:sym typeface="EB Garamond"/>
              </a:rPr>
              <a:t>Variable independiente</a:t>
            </a:r>
            <a:endParaRPr b="1">
              <a:latin typeface="EB Garamond"/>
              <a:ea typeface="EB Garamond"/>
              <a:cs typeface="EB Garamond"/>
              <a:sym typeface="EB Garamond"/>
            </a:endParaRPr>
          </a:p>
          <a:p>
            <a:pPr indent="0" lvl="0" marL="0" rtl="0" algn="l">
              <a:spcBef>
                <a:spcPts val="1200"/>
              </a:spcBef>
              <a:spcAft>
                <a:spcPts val="0"/>
              </a:spcAft>
              <a:buNone/>
            </a:pPr>
            <a:r>
              <a:t/>
            </a:r>
            <a:endParaRPr b="1">
              <a:latin typeface="EB Garamond"/>
              <a:ea typeface="EB Garamond"/>
              <a:cs typeface="EB Garamond"/>
              <a:sym typeface="EB Garamond"/>
            </a:endParaRPr>
          </a:p>
          <a:p>
            <a:pPr indent="0" lvl="0" marL="0" rtl="0" algn="l">
              <a:spcBef>
                <a:spcPts val="1200"/>
              </a:spcBef>
              <a:spcAft>
                <a:spcPts val="1200"/>
              </a:spcAft>
              <a:buNone/>
            </a:pPr>
            <a:r>
              <a:rPr b="1" lang="es">
                <a:latin typeface="EB Garamond"/>
                <a:ea typeface="EB Garamond"/>
                <a:cs typeface="EB Garamond"/>
                <a:sym typeface="EB Garamond"/>
              </a:rPr>
              <a:t>Variable control</a:t>
            </a:r>
            <a:endParaRPr b="1">
              <a:latin typeface="EB Garamond"/>
              <a:ea typeface="EB Garamond"/>
              <a:cs typeface="EB Garamond"/>
              <a:sym typeface="EB Garamon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latin typeface="EB Garamond"/>
                <a:ea typeface="EB Garamond"/>
                <a:cs typeface="EB Garamond"/>
                <a:sym typeface="EB Garamond"/>
              </a:rPr>
              <a:t>Ejercicio</a:t>
            </a:r>
            <a:endParaRPr>
              <a:latin typeface="EB Garamond"/>
              <a:ea typeface="EB Garamond"/>
              <a:cs typeface="EB Garamond"/>
              <a:sym typeface="EB Garamond"/>
            </a:endParaRPr>
          </a:p>
        </p:txBody>
      </p:sp>
      <p:sp>
        <p:nvSpPr>
          <p:cNvPr id="516" name="Google Shape;516;p56"/>
          <p:cNvSpPr txBox="1"/>
          <p:nvPr>
            <p:ph idx="1" type="body"/>
          </p:nvPr>
        </p:nvSpPr>
        <p:spPr>
          <a:xfrm>
            <a:off x="311700" y="1152475"/>
            <a:ext cx="5053500" cy="34164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1200"/>
              </a:spcAft>
              <a:buNone/>
            </a:pPr>
            <a:r>
              <a:rPr lang="es" sz="1800">
                <a:latin typeface="EB Garamond"/>
                <a:ea typeface="EB Garamond"/>
                <a:cs typeface="EB Garamond"/>
                <a:sym typeface="EB Garamond"/>
              </a:rPr>
              <a:t>Nº3: Una investigación intentó explicar el aumento del nivel de productividad de un grupo de trabajadores de una empresa multinacional a través de la satisfacción de los empleados. A juicio de los investigadores, la satisfacción estaba directamente relacionada con el nivel de ingresos que éstos percibían. No obstante, debieron evaluarse otras variables, como la jornada laboral, la existencia de beneficios para los trabajadores, así como las relaciones interpersonales entre trabajadores y la existencia de recursos técnicos y ambientales a la hora de realizar sus labores. Los datos fueron extraídos a partir de un cuestionario aplicado al 70% de los trabajadores que fueron evaluados por la empresa como “más productivos dentro del último año” y se observó se comportaba la relación según género y edad.</a:t>
            </a:r>
            <a:endParaRPr sz="1800">
              <a:latin typeface="EB Garamond"/>
              <a:ea typeface="EB Garamond"/>
              <a:cs typeface="EB Garamond"/>
              <a:sym typeface="EB Garamond"/>
            </a:endParaRPr>
          </a:p>
        </p:txBody>
      </p:sp>
      <p:sp>
        <p:nvSpPr>
          <p:cNvPr id="517" name="Google Shape;517;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518" name="Google Shape;518;p56"/>
          <p:cNvSpPr txBox="1"/>
          <p:nvPr>
            <p:ph idx="2" type="body"/>
          </p:nvPr>
        </p:nvSpPr>
        <p:spPr>
          <a:xfrm>
            <a:off x="5990475" y="1152475"/>
            <a:ext cx="2841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s">
                <a:latin typeface="EB Garamond"/>
                <a:ea typeface="EB Garamond"/>
                <a:cs typeface="EB Garamond"/>
                <a:sym typeface="EB Garamond"/>
              </a:rPr>
              <a:t>Variable dependiente</a:t>
            </a:r>
            <a:endParaRPr b="1">
              <a:latin typeface="EB Garamond"/>
              <a:ea typeface="EB Garamond"/>
              <a:cs typeface="EB Garamond"/>
              <a:sym typeface="EB Garamond"/>
            </a:endParaRPr>
          </a:p>
          <a:p>
            <a:pPr indent="0" lvl="0" marL="0" rtl="0" algn="l">
              <a:spcBef>
                <a:spcPts val="1200"/>
              </a:spcBef>
              <a:spcAft>
                <a:spcPts val="0"/>
              </a:spcAft>
              <a:buNone/>
            </a:pPr>
            <a:r>
              <a:t/>
            </a:r>
            <a:endParaRPr b="1">
              <a:latin typeface="EB Garamond"/>
              <a:ea typeface="EB Garamond"/>
              <a:cs typeface="EB Garamond"/>
              <a:sym typeface="EB Garamond"/>
            </a:endParaRPr>
          </a:p>
          <a:p>
            <a:pPr indent="0" lvl="0" marL="0" rtl="0" algn="l">
              <a:spcBef>
                <a:spcPts val="1200"/>
              </a:spcBef>
              <a:spcAft>
                <a:spcPts val="0"/>
              </a:spcAft>
              <a:buNone/>
            </a:pPr>
            <a:r>
              <a:rPr b="1" lang="es">
                <a:latin typeface="EB Garamond"/>
                <a:ea typeface="EB Garamond"/>
                <a:cs typeface="EB Garamond"/>
                <a:sym typeface="EB Garamond"/>
              </a:rPr>
              <a:t>Variable independiente</a:t>
            </a:r>
            <a:endParaRPr b="1">
              <a:latin typeface="EB Garamond"/>
              <a:ea typeface="EB Garamond"/>
              <a:cs typeface="EB Garamond"/>
              <a:sym typeface="EB Garamond"/>
            </a:endParaRPr>
          </a:p>
          <a:p>
            <a:pPr indent="0" lvl="0" marL="0" rtl="0" algn="l">
              <a:spcBef>
                <a:spcPts val="1200"/>
              </a:spcBef>
              <a:spcAft>
                <a:spcPts val="0"/>
              </a:spcAft>
              <a:buNone/>
            </a:pPr>
            <a:r>
              <a:t/>
            </a:r>
            <a:endParaRPr b="1">
              <a:latin typeface="EB Garamond"/>
              <a:ea typeface="EB Garamond"/>
              <a:cs typeface="EB Garamond"/>
              <a:sym typeface="EB Garamond"/>
            </a:endParaRPr>
          </a:p>
          <a:p>
            <a:pPr indent="0" lvl="0" marL="0" rtl="0" algn="l">
              <a:spcBef>
                <a:spcPts val="1200"/>
              </a:spcBef>
              <a:spcAft>
                <a:spcPts val="1200"/>
              </a:spcAft>
              <a:buNone/>
            </a:pPr>
            <a:r>
              <a:rPr b="1" lang="es">
                <a:latin typeface="EB Garamond"/>
                <a:ea typeface="EB Garamond"/>
                <a:cs typeface="EB Garamond"/>
                <a:sym typeface="EB Garamond"/>
              </a:rPr>
              <a:t>Variable control</a:t>
            </a:r>
            <a:endParaRPr b="1">
              <a:latin typeface="EB Garamond"/>
              <a:ea typeface="EB Garamond"/>
              <a:cs typeface="EB Garamond"/>
              <a:sym typeface="EB Garamon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Mundo de las variables</a:t>
            </a:r>
            <a:endParaRPr b="1">
              <a:latin typeface="EB Garamond"/>
              <a:ea typeface="EB Garamond"/>
              <a:cs typeface="EB Garamond"/>
              <a:sym typeface="EB Garamond"/>
            </a:endParaRPr>
          </a:p>
        </p:txBody>
      </p:sp>
      <p:sp>
        <p:nvSpPr>
          <p:cNvPr id="524" name="Google Shape;524;p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525" name="Google Shape;525;p57"/>
          <p:cNvSpPr/>
          <p:nvPr/>
        </p:nvSpPr>
        <p:spPr>
          <a:xfrm>
            <a:off x="508182" y="2007071"/>
            <a:ext cx="1917600" cy="1237800"/>
          </a:xfrm>
          <a:prstGeom prst="roundRect">
            <a:avLst>
              <a:gd fmla="val 16667" name="adj"/>
            </a:avLst>
          </a:prstGeom>
          <a:solidFill>
            <a:srgbClr val="A64D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No métricas</a:t>
            </a:r>
            <a:endParaRPr sz="1500">
              <a:solidFill>
                <a:srgbClr val="FFFFFF"/>
              </a:solidFill>
              <a:latin typeface="EB Garamond"/>
              <a:ea typeface="EB Garamond"/>
              <a:cs typeface="EB Garamond"/>
              <a:sym typeface="EB Garamond"/>
            </a:endParaRPr>
          </a:p>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(Categóricas)</a:t>
            </a:r>
            <a:endParaRPr sz="1500">
              <a:solidFill>
                <a:srgbClr val="FFFFFF"/>
              </a:solidFill>
              <a:latin typeface="EB Garamond"/>
              <a:ea typeface="EB Garamond"/>
              <a:cs typeface="EB Garamond"/>
              <a:sym typeface="EB Garamond"/>
            </a:endParaRPr>
          </a:p>
        </p:txBody>
      </p:sp>
      <p:sp>
        <p:nvSpPr>
          <p:cNvPr id="526" name="Google Shape;526;p57"/>
          <p:cNvSpPr/>
          <p:nvPr/>
        </p:nvSpPr>
        <p:spPr>
          <a:xfrm>
            <a:off x="508182" y="3428438"/>
            <a:ext cx="1917600" cy="1237800"/>
          </a:xfrm>
          <a:prstGeom prst="roundRect">
            <a:avLst>
              <a:gd fmla="val 16667" name="adj"/>
            </a:avLst>
          </a:prstGeom>
          <a:solidFill>
            <a:srgbClr val="A64D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Métricas</a:t>
            </a:r>
            <a:endParaRPr sz="1500">
              <a:solidFill>
                <a:srgbClr val="FFFFFF"/>
              </a:solidFill>
              <a:latin typeface="EB Garamond"/>
              <a:ea typeface="EB Garamond"/>
              <a:cs typeface="EB Garamond"/>
              <a:sym typeface="EB Garamond"/>
            </a:endParaRPr>
          </a:p>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(Numéricas)</a:t>
            </a:r>
            <a:endParaRPr sz="1500">
              <a:solidFill>
                <a:srgbClr val="FFFFFF"/>
              </a:solidFill>
              <a:latin typeface="EB Garamond"/>
              <a:ea typeface="EB Garamond"/>
              <a:cs typeface="EB Garamond"/>
              <a:sym typeface="EB Garamond"/>
            </a:endParaRPr>
          </a:p>
        </p:txBody>
      </p:sp>
      <p:sp>
        <p:nvSpPr>
          <p:cNvPr id="527" name="Google Shape;527;p57"/>
          <p:cNvSpPr/>
          <p:nvPr/>
        </p:nvSpPr>
        <p:spPr>
          <a:xfrm>
            <a:off x="2699481" y="2047942"/>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Nominal</a:t>
            </a:r>
            <a:endParaRPr sz="1100">
              <a:latin typeface="EB Garamond"/>
              <a:ea typeface="EB Garamond"/>
              <a:cs typeface="EB Garamond"/>
              <a:sym typeface="EB Garamond"/>
            </a:endParaRPr>
          </a:p>
        </p:txBody>
      </p:sp>
      <p:sp>
        <p:nvSpPr>
          <p:cNvPr id="528" name="Google Shape;528;p57"/>
          <p:cNvSpPr/>
          <p:nvPr/>
        </p:nvSpPr>
        <p:spPr>
          <a:xfrm>
            <a:off x="2699481" y="2758626"/>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Ordinal</a:t>
            </a:r>
            <a:endParaRPr sz="1100">
              <a:latin typeface="EB Garamond"/>
              <a:ea typeface="EB Garamond"/>
              <a:cs typeface="EB Garamond"/>
              <a:sym typeface="EB Garamond"/>
            </a:endParaRPr>
          </a:p>
        </p:txBody>
      </p:sp>
      <p:sp>
        <p:nvSpPr>
          <p:cNvPr id="529" name="Google Shape;529;p57"/>
          <p:cNvSpPr/>
          <p:nvPr/>
        </p:nvSpPr>
        <p:spPr>
          <a:xfrm>
            <a:off x="2699481" y="3469310"/>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Intervalo</a:t>
            </a:r>
            <a:endParaRPr sz="1100">
              <a:latin typeface="EB Garamond"/>
              <a:ea typeface="EB Garamond"/>
              <a:cs typeface="EB Garamond"/>
              <a:sym typeface="EB Garamond"/>
            </a:endParaRPr>
          </a:p>
        </p:txBody>
      </p:sp>
      <p:sp>
        <p:nvSpPr>
          <p:cNvPr id="530" name="Google Shape;530;p57"/>
          <p:cNvSpPr/>
          <p:nvPr/>
        </p:nvSpPr>
        <p:spPr>
          <a:xfrm>
            <a:off x="2699481" y="4166020"/>
            <a:ext cx="1917600" cy="527100"/>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Razón</a:t>
            </a:r>
            <a:endParaRPr sz="1100">
              <a:latin typeface="EB Garamond"/>
              <a:ea typeface="EB Garamond"/>
              <a:cs typeface="EB Garamond"/>
              <a:sym typeface="EB Garamond"/>
            </a:endParaRPr>
          </a:p>
        </p:txBody>
      </p:sp>
      <p:sp>
        <p:nvSpPr>
          <p:cNvPr id="531" name="Google Shape;531;p57"/>
          <p:cNvSpPr txBox="1"/>
          <p:nvPr/>
        </p:nvSpPr>
        <p:spPr>
          <a:xfrm>
            <a:off x="508174" y="1361250"/>
            <a:ext cx="1917600" cy="323100"/>
          </a:xfrm>
          <a:prstGeom prst="rect">
            <a:avLst/>
          </a:prstGeom>
          <a:solidFill>
            <a:srgbClr val="C27BA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 sz="1500">
                <a:solidFill>
                  <a:schemeClr val="dk2"/>
                </a:solidFill>
                <a:latin typeface="EB Garamond"/>
                <a:ea typeface="EB Garamond"/>
                <a:cs typeface="EB Garamond"/>
                <a:sym typeface="EB Garamond"/>
              </a:rPr>
              <a:t>TIPOS</a:t>
            </a:r>
            <a:endParaRPr sz="1100">
              <a:solidFill>
                <a:schemeClr val="dk2"/>
              </a:solidFill>
              <a:latin typeface="EB Garamond"/>
              <a:ea typeface="EB Garamond"/>
              <a:cs typeface="EB Garamond"/>
              <a:sym typeface="EB Garamond"/>
            </a:endParaRPr>
          </a:p>
        </p:txBody>
      </p:sp>
      <p:sp>
        <p:nvSpPr>
          <p:cNvPr id="532" name="Google Shape;532;p57"/>
          <p:cNvSpPr txBox="1"/>
          <p:nvPr/>
        </p:nvSpPr>
        <p:spPr>
          <a:xfrm>
            <a:off x="2699475" y="1361250"/>
            <a:ext cx="1917600" cy="554100"/>
          </a:xfrm>
          <a:prstGeom prst="rect">
            <a:avLst/>
          </a:prstGeom>
          <a:solidFill>
            <a:srgbClr val="AAD5D4"/>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 sz="1500">
                <a:solidFill>
                  <a:schemeClr val="dk2"/>
                </a:solidFill>
                <a:latin typeface="EB Garamond"/>
                <a:ea typeface="EB Garamond"/>
                <a:cs typeface="EB Garamond"/>
                <a:sym typeface="EB Garamond"/>
              </a:rPr>
              <a:t>NIVEL DE MEDICIÓN</a:t>
            </a:r>
            <a:endParaRPr sz="1100">
              <a:solidFill>
                <a:schemeClr val="dk2"/>
              </a:solidFill>
              <a:latin typeface="EB Garamond"/>
              <a:ea typeface="EB Garamond"/>
              <a:cs typeface="EB Garamond"/>
              <a:sym typeface="EB Garamond"/>
            </a:endParaRPr>
          </a:p>
        </p:txBody>
      </p:sp>
      <p:sp>
        <p:nvSpPr>
          <p:cNvPr id="533" name="Google Shape;533;p57"/>
          <p:cNvSpPr/>
          <p:nvPr/>
        </p:nvSpPr>
        <p:spPr>
          <a:xfrm>
            <a:off x="6871250" y="2055750"/>
            <a:ext cx="1917600" cy="6564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Dependiente</a:t>
            </a:r>
            <a:endParaRPr sz="1100">
              <a:latin typeface="EB Garamond"/>
              <a:ea typeface="EB Garamond"/>
              <a:cs typeface="EB Garamond"/>
              <a:sym typeface="EB Garamond"/>
            </a:endParaRPr>
          </a:p>
        </p:txBody>
      </p:sp>
      <p:sp>
        <p:nvSpPr>
          <p:cNvPr id="534" name="Google Shape;534;p57"/>
          <p:cNvSpPr/>
          <p:nvPr/>
        </p:nvSpPr>
        <p:spPr>
          <a:xfrm>
            <a:off x="6871249" y="3013767"/>
            <a:ext cx="1917600" cy="6888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Independiente</a:t>
            </a:r>
            <a:endParaRPr sz="1100">
              <a:latin typeface="EB Garamond"/>
              <a:ea typeface="EB Garamond"/>
              <a:cs typeface="EB Garamond"/>
              <a:sym typeface="EB Garamond"/>
            </a:endParaRPr>
          </a:p>
        </p:txBody>
      </p:sp>
      <p:sp>
        <p:nvSpPr>
          <p:cNvPr id="535" name="Google Shape;535;p57"/>
          <p:cNvSpPr/>
          <p:nvPr/>
        </p:nvSpPr>
        <p:spPr>
          <a:xfrm>
            <a:off x="6871249" y="4004174"/>
            <a:ext cx="1917600" cy="6888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rgbClr val="FFFFFF"/>
                </a:solidFill>
                <a:latin typeface="EB Garamond"/>
                <a:ea typeface="EB Garamond"/>
                <a:cs typeface="EB Garamond"/>
                <a:sym typeface="EB Garamond"/>
              </a:rPr>
              <a:t>Control</a:t>
            </a:r>
            <a:endParaRPr sz="1100">
              <a:latin typeface="EB Garamond"/>
              <a:ea typeface="EB Garamond"/>
              <a:cs typeface="EB Garamond"/>
              <a:sym typeface="EB Garamond"/>
            </a:endParaRPr>
          </a:p>
        </p:txBody>
      </p:sp>
      <p:sp>
        <p:nvSpPr>
          <p:cNvPr id="536" name="Google Shape;536;p57"/>
          <p:cNvSpPr txBox="1"/>
          <p:nvPr/>
        </p:nvSpPr>
        <p:spPr>
          <a:xfrm>
            <a:off x="6871250" y="1361250"/>
            <a:ext cx="1917600" cy="554100"/>
          </a:xfrm>
          <a:prstGeom prst="rect">
            <a:avLst/>
          </a:prstGeom>
          <a:solidFill>
            <a:srgbClr val="A5A5A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 sz="1500">
                <a:solidFill>
                  <a:schemeClr val="dk2"/>
                </a:solidFill>
                <a:latin typeface="EB Garamond"/>
                <a:ea typeface="EB Garamond"/>
                <a:cs typeface="EB Garamond"/>
                <a:sym typeface="EB Garamond"/>
              </a:rPr>
              <a:t>FUNCIÓN EN LA INVESTIGACIÓN</a:t>
            </a:r>
            <a:endParaRPr sz="1100">
              <a:solidFill>
                <a:schemeClr val="dk2"/>
              </a:solidFill>
              <a:latin typeface="EB Garamond"/>
              <a:ea typeface="EB Garamond"/>
              <a:cs typeface="EB Garamond"/>
              <a:sym typeface="EB Garamond"/>
            </a:endParaRPr>
          </a:p>
        </p:txBody>
      </p:sp>
      <p:sp>
        <p:nvSpPr>
          <p:cNvPr id="537" name="Google Shape;537;p57"/>
          <p:cNvSpPr/>
          <p:nvPr/>
        </p:nvSpPr>
        <p:spPr>
          <a:xfrm>
            <a:off x="4801325" y="2774075"/>
            <a:ext cx="1917600" cy="527100"/>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chemeClr val="dk2"/>
                </a:solidFill>
                <a:latin typeface="EB Garamond"/>
                <a:ea typeface="EB Garamond"/>
                <a:cs typeface="EB Garamond"/>
                <a:sym typeface="EB Garamond"/>
              </a:rPr>
              <a:t>Continua</a:t>
            </a:r>
            <a:endParaRPr sz="1100">
              <a:solidFill>
                <a:schemeClr val="dk2"/>
              </a:solidFill>
              <a:latin typeface="EB Garamond"/>
              <a:ea typeface="EB Garamond"/>
              <a:cs typeface="EB Garamond"/>
              <a:sym typeface="EB Garamond"/>
            </a:endParaRPr>
          </a:p>
        </p:txBody>
      </p:sp>
      <p:sp>
        <p:nvSpPr>
          <p:cNvPr id="538" name="Google Shape;538;p57"/>
          <p:cNvSpPr/>
          <p:nvPr/>
        </p:nvSpPr>
        <p:spPr>
          <a:xfrm>
            <a:off x="4801325" y="2070450"/>
            <a:ext cx="1917600" cy="527100"/>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 sz="1500">
                <a:solidFill>
                  <a:schemeClr val="dk2"/>
                </a:solidFill>
                <a:latin typeface="EB Garamond"/>
                <a:ea typeface="EB Garamond"/>
                <a:cs typeface="EB Garamond"/>
                <a:sym typeface="EB Garamond"/>
              </a:rPr>
              <a:t>Discreta</a:t>
            </a:r>
            <a:endParaRPr sz="1100">
              <a:solidFill>
                <a:schemeClr val="dk2"/>
              </a:solidFill>
              <a:latin typeface="EB Garamond"/>
              <a:ea typeface="EB Garamond"/>
              <a:cs typeface="EB Garamond"/>
              <a:sym typeface="EB Garamond"/>
            </a:endParaRPr>
          </a:p>
        </p:txBody>
      </p:sp>
      <p:sp>
        <p:nvSpPr>
          <p:cNvPr id="539" name="Google Shape;539;p57"/>
          <p:cNvSpPr txBox="1"/>
          <p:nvPr/>
        </p:nvSpPr>
        <p:spPr>
          <a:xfrm>
            <a:off x="4801325" y="1361250"/>
            <a:ext cx="1917600" cy="554100"/>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 sz="1500">
                <a:solidFill>
                  <a:schemeClr val="dk2"/>
                </a:solidFill>
                <a:latin typeface="EB Garamond"/>
                <a:ea typeface="EB Garamond"/>
                <a:cs typeface="EB Garamond"/>
                <a:sym typeface="EB Garamond"/>
              </a:rPr>
              <a:t>ESCALA DE MEDICIÓN</a:t>
            </a:r>
            <a:endParaRPr sz="1100">
              <a:solidFill>
                <a:schemeClr val="dk2"/>
              </a:solidFill>
              <a:latin typeface="EB Garamond"/>
              <a:ea typeface="EB Garamond"/>
              <a:cs typeface="EB Garamond"/>
              <a:sym typeface="EB Garamon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543" name="Shape 543"/>
        <p:cNvGrpSpPr/>
        <p:nvPr/>
      </p:nvGrpSpPr>
      <p:grpSpPr>
        <a:xfrm>
          <a:off x="0" y="0"/>
          <a:ext cx="0" cy="0"/>
          <a:chOff x="0" y="0"/>
          <a:chExt cx="0" cy="0"/>
        </a:xfrm>
      </p:grpSpPr>
      <p:sp>
        <p:nvSpPr>
          <p:cNvPr id="544" name="Google Shape;544;p58"/>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457200" rtl="0" algn="ctr">
              <a:spcBef>
                <a:spcPts val="0"/>
              </a:spcBef>
              <a:spcAft>
                <a:spcPts val="0"/>
              </a:spcAft>
              <a:buClr>
                <a:schemeClr val="dk1"/>
              </a:buClr>
              <a:buSzPct val="30555"/>
              <a:buFont typeface="Arial"/>
              <a:buNone/>
            </a:pPr>
            <a:r>
              <a:rPr lang="es">
                <a:solidFill>
                  <a:schemeClr val="lt2"/>
                </a:solidFill>
                <a:latin typeface="EB Garamond"/>
                <a:ea typeface="EB Garamond"/>
                <a:cs typeface="EB Garamond"/>
                <a:sym typeface="EB Garamond"/>
              </a:rPr>
              <a:t>I.4. Conceptualización de variables e indicadores y operacionalización</a:t>
            </a:r>
            <a:endParaRPr>
              <a:solidFill>
                <a:schemeClr val="lt2"/>
              </a:solidFill>
              <a:latin typeface="EB Garamond"/>
              <a:ea typeface="EB Garamond"/>
              <a:cs typeface="EB Garamond"/>
              <a:sym typeface="EB Garamond"/>
            </a:endParaRPr>
          </a:p>
          <a:p>
            <a:pPr indent="0" lvl="0" marL="457200" rtl="0" algn="ctr">
              <a:spcBef>
                <a:spcPts val="0"/>
              </a:spcBef>
              <a:spcAft>
                <a:spcPts val="0"/>
              </a:spcAft>
              <a:buClr>
                <a:schemeClr val="dk1"/>
              </a:buClr>
              <a:buSzPct val="30555"/>
              <a:buFont typeface="Arial"/>
              <a:buNone/>
            </a:pPr>
            <a:r>
              <a:t/>
            </a:r>
            <a:endParaRPr>
              <a:solidFill>
                <a:schemeClr val="lt2"/>
              </a:solidFill>
              <a:latin typeface="EB Garamond"/>
              <a:ea typeface="EB Garamond"/>
              <a:cs typeface="EB Garamond"/>
              <a:sym typeface="EB Garamond"/>
            </a:endParaRPr>
          </a:p>
          <a:p>
            <a:pPr indent="0" lvl="0" marL="457200" rtl="0" algn="ctr">
              <a:spcBef>
                <a:spcPts val="0"/>
              </a:spcBef>
              <a:spcAft>
                <a:spcPts val="0"/>
              </a:spcAft>
              <a:buNone/>
            </a:pPr>
            <a:r>
              <a:rPr lang="es" sz="3266">
                <a:solidFill>
                  <a:schemeClr val="lt2"/>
                </a:solidFill>
                <a:latin typeface="EB Garamond"/>
                <a:ea typeface="EB Garamond"/>
                <a:cs typeface="EB Garamond"/>
                <a:sym typeface="EB Garamond"/>
              </a:rPr>
              <a:t>I.4.4. Transformación de nivel de medición de las variables</a:t>
            </a:r>
            <a:endParaRPr sz="3266">
              <a:solidFill>
                <a:schemeClr val="lt2"/>
              </a:solidFill>
              <a:latin typeface="EB Garamond"/>
              <a:ea typeface="EB Garamond"/>
              <a:cs typeface="EB Garamond"/>
              <a:sym typeface="EB Garamond"/>
            </a:endParaRPr>
          </a:p>
        </p:txBody>
      </p:sp>
      <p:sp>
        <p:nvSpPr>
          <p:cNvPr id="545" name="Google Shape;545;p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Nivel de medición</a:t>
            </a:r>
            <a:endParaRPr b="1">
              <a:latin typeface="EB Garamond"/>
              <a:ea typeface="EB Garamond"/>
              <a:cs typeface="EB Garamond"/>
              <a:sym typeface="EB Garamond"/>
            </a:endParaRPr>
          </a:p>
        </p:txBody>
      </p:sp>
      <p:sp>
        <p:nvSpPr>
          <p:cNvPr id="551" name="Google Shape;551;p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552" name="Google Shape;552;p59"/>
          <p:cNvSpPr/>
          <p:nvPr/>
        </p:nvSpPr>
        <p:spPr>
          <a:xfrm>
            <a:off x="7230550" y="2211625"/>
            <a:ext cx="180600" cy="792600"/>
          </a:xfrm>
          <a:prstGeom prst="rightBrace">
            <a:avLst>
              <a:gd fmla="val 50000" name="adj1"/>
              <a:gd fmla="val 50604" name="adj2"/>
            </a:avLst>
          </a:prstGeom>
          <a:noFill/>
          <a:ln cap="flat" cmpd="sng" w="38100">
            <a:solidFill>
              <a:srgbClr val="0B63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B Garamond"/>
              <a:ea typeface="EB Garamond"/>
              <a:cs typeface="EB Garamond"/>
              <a:sym typeface="EB Garamond"/>
            </a:endParaRPr>
          </a:p>
        </p:txBody>
      </p:sp>
      <p:sp>
        <p:nvSpPr>
          <p:cNvPr id="553" name="Google Shape;553;p59"/>
          <p:cNvSpPr/>
          <p:nvPr/>
        </p:nvSpPr>
        <p:spPr>
          <a:xfrm>
            <a:off x="7236825" y="3004225"/>
            <a:ext cx="180600" cy="792600"/>
          </a:xfrm>
          <a:prstGeom prst="rightBrace">
            <a:avLst>
              <a:gd fmla="val 50000" name="adj1"/>
              <a:gd fmla="val 50604" name="adj2"/>
            </a:avLst>
          </a:prstGeom>
          <a:noFill/>
          <a:ln cap="flat" cmpd="sng" w="38100">
            <a:solidFill>
              <a:srgbClr val="0B63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B Garamond"/>
              <a:ea typeface="EB Garamond"/>
              <a:cs typeface="EB Garamond"/>
              <a:sym typeface="EB Garamond"/>
            </a:endParaRPr>
          </a:p>
        </p:txBody>
      </p:sp>
      <p:sp>
        <p:nvSpPr>
          <p:cNvPr id="554" name="Google Shape;554;p59"/>
          <p:cNvSpPr/>
          <p:nvPr/>
        </p:nvSpPr>
        <p:spPr>
          <a:xfrm>
            <a:off x="7500975" y="2431150"/>
            <a:ext cx="1031346" cy="249588"/>
          </a:xfrm>
          <a:prstGeom prst="flowChartTerminator">
            <a:avLst/>
          </a:prstGeom>
          <a:solidFill>
            <a:srgbClr val="8DD8D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chemeClr val="dk2"/>
                </a:solidFill>
                <a:latin typeface="EB Garamond"/>
                <a:ea typeface="EB Garamond"/>
                <a:cs typeface="EB Garamond"/>
                <a:sym typeface="EB Garamond"/>
              </a:rPr>
              <a:t>Categóricas</a:t>
            </a:r>
            <a:endParaRPr sz="1000">
              <a:solidFill>
                <a:schemeClr val="dk2"/>
              </a:solidFill>
              <a:latin typeface="EB Garamond"/>
              <a:ea typeface="EB Garamond"/>
              <a:cs typeface="EB Garamond"/>
              <a:sym typeface="EB Garamond"/>
            </a:endParaRPr>
          </a:p>
        </p:txBody>
      </p:sp>
      <p:sp>
        <p:nvSpPr>
          <p:cNvPr id="555" name="Google Shape;555;p59"/>
          <p:cNvSpPr/>
          <p:nvPr/>
        </p:nvSpPr>
        <p:spPr>
          <a:xfrm>
            <a:off x="7481538" y="3208125"/>
            <a:ext cx="1096524" cy="249588"/>
          </a:xfrm>
          <a:prstGeom prst="flowChartTerminator">
            <a:avLst/>
          </a:prstGeom>
          <a:solidFill>
            <a:srgbClr val="8DD8D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 sz="1000">
                <a:solidFill>
                  <a:schemeClr val="dk2"/>
                </a:solidFill>
                <a:latin typeface="EB Garamond"/>
                <a:ea typeface="EB Garamond"/>
                <a:cs typeface="EB Garamond"/>
                <a:sym typeface="EB Garamond"/>
              </a:rPr>
              <a:t>Numéricas</a:t>
            </a:r>
            <a:endParaRPr sz="1000">
              <a:solidFill>
                <a:schemeClr val="dk2"/>
              </a:solidFill>
              <a:latin typeface="EB Garamond"/>
              <a:ea typeface="EB Garamond"/>
              <a:cs typeface="EB Garamond"/>
              <a:sym typeface="EB Garamond"/>
            </a:endParaRPr>
          </a:p>
        </p:txBody>
      </p:sp>
      <p:sp>
        <p:nvSpPr>
          <p:cNvPr id="556" name="Google Shape;556;p59"/>
          <p:cNvSpPr txBox="1"/>
          <p:nvPr/>
        </p:nvSpPr>
        <p:spPr>
          <a:xfrm>
            <a:off x="7581125" y="2636575"/>
            <a:ext cx="941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000">
                <a:solidFill>
                  <a:schemeClr val="dk2"/>
                </a:solidFill>
                <a:latin typeface="EB Garamond"/>
                <a:ea typeface="EB Garamond"/>
                <a:cs typeface="EB Garamond"/>
                <a:sym typeface="EB Garamond"/>
              </a:rPr>
              <a:t>(No métricas)</a:t>
            </a:r>
            <a:endParaRPr sz="1000">
              <a:solidFill>
                <a:schemeClr val="dk2"/>
              </a:solidFill>
              <a:latin typeface="EB Garamond"/>
              <a:ea typeface="EB Garamond"/>
              <a:cs typeface="EB Garamond"/>
              <a:sym typeface="EB Garamond"/>
            </a:endParaRPr>
          </a:p>
        </p:txBody>
      </p:sp>
      <p:sp>
        <p:nvSpPr>
          <p:cNvPr id="557" name="Google Shape;557;p59"/>
          <p:cNvSpPr txBox="1"/>
          <p:nvPr/>
        </p:nvSpPr>
        <p:spPr>
          <a:xfrm>
            <a:off x="7703200" y="3457713"/>
            <a:ext cx="918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000">
                <a:solidFill>
                  <a:schemeClr val="dk2"/>
                </a:solidFill>
                <a:latin typeface="EB Garamond"/>
                <a:ea typeface="EB Garamond"/>
                <a:cs typeface="EB Garamond"/>
                <a:sym typeface="EB Garamond"/>
              </a:rPr>
              <a:t>(Métricas)</a:t>
            </a:r>
            <a:endParaRPr sz="1000">
              <a:solidFill>
                <a:schemeClr val="dk2"/>
              </a:solidFill>
              <a:latin typeface="EB Garamond"/>
              <a:ea typeface="EB Garamond"/>
              <a:cs typeface="EB Garamond"/>
              <a:sym typeface="EB Garamond"/>
            </a:endParaRPr>
          </a:p>
        </p:txBody>
      </p:sp>
      <p:graphicFrame>
        <p:nvGraphicFramePr>
          <p:cNvPr id="558" name="Google Shape;558;p59"/>
          <p:cNvGraphicFramePr/>
          <p:nvPr/>
        </p:nvGraphicFramePr>
        <p:xfrm>
          <a:off x="608225" y="1602063"/>
          <a:ext cx="3000000" cy="3000000"/>
        </p:xfrm>
        <a:graphic>
          <a:graphicData uri="http://schemas.openxmlformats.org/drawingml/2006/table">
            <a:tbl>
              <a:tblPr>
                <a:noFill/>
                <a:tableStyleId>{3AF51BA7-C2DD-4547-988E-86ADCAA69FA0}</a:tableStyleId>
              </a:tblPr>
              <a:tblGrid>
                <a:gridCol w="1122925"/>
                <a:gridCol w="1130500"/>
                <a:gridCol w="1202150"/>
                <a:gridCol w="1656900"/>
                <a:gridCol w="1278125"/>
              </a:tblGrid>
              <a:tr h="381000">
                <a:tc>
                  <a:txBody>
                    <a:bodyPr/>
                    <a:lstStyle/>
                    <a:p>
                      <a:pPr indent="0" lvl="0" marL="0" rtl="0" algn="l">
                        <a:spcBef>
                          <a:spcPts val="0"/>
                        </a:spcBef>
                        <a:spcAft>
                          <a:spcPts val="0"/>
                        </a:spcAft>
                        <a:buNone/>
                      </a:pPr>
                      <a:r>
                        <a:t/>
                      </a:r>
                      <a:endParaRPr>
                        <a:solidFill>
                          <a:schemeClr val="dk2"/>
                        </a:solidFill>
                        <a:latin typeface="EB Garamond"/>
                        <a:ea typeface="EB Garamond"/>
                        <a:cs typeface="EB Garamond"/>
                        <a:sym typeface="EB Garamon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156C77"/>
                    </a:solidFill>
                  </a:tcPr>
                </a:tc>
                <a:tc>
                  <a:txBody>
                    <a:bodyPr/>
                    <a:lstStyle/>
                    <a:p>
                      <a:pPr indent="0" lvl="0" marL="0" rtl="0" algn="l">
                        <a:spcBef>
                          <a:spcPts val="0"/>
                        </a:spcBef>
                        <a:spcAft>
                          <a:spcPts val="0"/>
                        </a:spcAft>
                        <a:buNone/>
                      </a:pPr>
                      <a:r>
                        <a:rPr b="1" lang="es">
                          <a:solidFill>
                            <a:schemeClr val="lt2"/>
                          </a:solidFill>
                          <a:latin typeface="EB Garamond"/>
                          <a:ea typeface="EB Garamond"/>
                          <a:cs typeface="EB Garamond"/>
                          <a:sym typeface="EB Garamond"/>
                        </a:rPr>
                        <a:t>Clasificar</a:t>
                      </a:r>
                      <a:endParaRPr b="1">
                        <a:solidFill>
                          <a:schemeClr val="lt2"/>
                        </a:solidFill>
                        <a:latin typeface="EB Garamond"/>
                        <a:ea typeface="EB Garamond"/>
                        <a:cs typeface="EB Garamond"/>
                        <a:sym typeface="EB Garamon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156C77"/>
                    </a:solidFill>
                  </a:tcPr>
                </a:tc>
                <a:tc>
                  <a:txBody>
                    <a:bodyPr/>
                    <a:lstStyle/>
                    <a:p>
                      <a:pPr indent="0" lvl="0" marL="0" rtl="0" algn="l">
                        <a:spcBef>
                          <a:spcPts val="0"/>
                        </a:spcBef>
                        <a:spcAft>
                          <a:spcPts val="0"/>
                        </a:spcAft>
                        <a:buNone/>
                      </a:pPr>
                      <a:r>
                        <a:rPr b="1" lang="es">
                          <a:solidFill>
                            <a:schemeClr val="lt2"/>
                          </a:solidFill>
                          <a:latin typeface="EB Garamond"/>
                          <a:ea typeface="EB Garamond"/>
                          <a:cs typeface="EB Garamond"/>
                          <a:sym typeface="EB Garamond"/>
                        </a:rPr>
                        <a:t>Ordenar</a:t>
                      </a:r>
                      <a:endParaRPr b="1">
                        <a:solidFill>
                          <a:schemeClr val="lt2"/>
                        </a:solidFill>
                        <a:latin typeface="EB Garamond"/>
                        <a:ea typeface="EB Garamond"/>
                        <a:cs typeface="EB Garamond"/>
                        <a:sym typeface="EB Garamon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156C77"/>
                    </a:solidFill>
                  </a:tcPr>
                </a:tc>
                <a:tc>
                  <a:txBody>
                    <a:bodyPr/>
                    <a:lstStyle/>
                    <a:p>
                      <a:pPr indent="0" lvl="0" marL="0" rtl="0" algn="l">
                        <a:spcBef>
                          <a:spcPts val="0"/>
                        </a:spcBef>
                        <a:spcAft>
                          <a:spcPts val="0"/>
                        </a:spcAft>
                        <a:buNone/>
                      </a:pPr>
                      <a:r>
                        <a:rPr b="1" lang="es">
                          <a:solidFill>
                            <a:schemeClr val="lt2"/>
                          </a:solidFill>
                          <a:latin typeface="EB Garamond"/>
                          <a:ea typeface="EB Garamond"/>
                          <a:cs typeface="EB Garamond"/>
                          <a:sym typeface="EB Garamond"/>
                        </a:rPr>
                        <a:t>Establecer distancia</a:t>
                      </a:r>
                      <a:endParaRPr b="1">
                        <a:solidFill>
                          <a:schemeClr val="lt2"/>
                        </a:solidFill>
                        <a:latin typeface="EB Garamond"/>
                        <a:ea typeface="EB Garamond"/>
                        <a:cs typeface="EB Garamond"/>
                        <a:sym typeface="EB Garamond"/>
                      </a:endParaRPr>
                    </a:p>
                    <a:p>
                      <a:pPr indent="0" lvl="0" marL="0" rtl="0" algn="l">
                        <a:spcBef>
                          <a:spcPts val="0"/>
                        </a:spcBef>
                        <a:spcAft>
                          <a:spcPts val="0"/>
                        </a:spcAft>
                        <a:buNone/>
                      </a:pPr>
                      <a:r>
                        <a:rPr lang="es">
                          <a:solidFill>
                            <a:schemeClr val="lt2"/>
                          </a:solidFill>
                          <a:latin typeface="EB Garamond"/>
                          <a:ea typeface="EB Garamond"/>
                          <a:cs typeface="EB Garamond"/>
                          <a:sym typeface="EB Garamond"/>
                        </a:rPr>
                        <a:t>(Magnitud)</a:t>
                      </a:r>
                      <a:endParaRPr>
                        <a:solidFill>
                          <a:schemeClr val="lt2"/>
                        </a:solidFill>
                        <a:latin typeface="EB Garamond"/>
                        <a:ea typeface="EB Garamond"/>
                        <a:cs typeface="EB Garamond"/>
                        <a:sym typeface="EB Garamon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156C77"/>
                    </a:solidFill>
                  </a:tcPr>
                </a:tc>
                <a:tc>
                  <a:txBody>
                    <a:bodyPr/>
                    <a:lstStyle/>
                    <a:p>
                      <a:pPr indent="0" lvl="0" marL="0" rtl="0" algn="l">
                        <a:spcBef>
                          <a:spcPts val="0"/>
                        </a:spcBef>
                        <a:spcAft>
                          <a:spcPts val="0"/>
                        </a:spcAft>
                        <a:buNone/>
                      </a:pPr>
                      <a:r>
                        <a:rPr b="1" lang="es">
                          <a:solidFill>
                            <a:schemeClr val="lt2"/>
                          </a:solidFill>
                          <a:latin typeface="EB Garamond"/>
                          <a:ea typeface="EB Garamond"/>
                          <a:cs typeface="EB Garamond"/>
                          <a:sym typeface="EB Garamond"/>
                        </a:rPr>
                        <a:t>Magnitud + 0</a:t>
                      </a:r>
                      <a:endParaRPr b="1">
                        <a:solidFill>
                          <a:schemeClr val="lt2"/>
                        </a:solidFill>
                        <a:latin typeface="EB Garamond"/>
                        <a:ea typeface="EB Garamond"/>
                        <a:cs typeface="EB Garamond"/>
                        <a:sym typeface="EB Garamon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156C77"/>
                    </a:solidFill>
                  </a:tcPr>
                </a:tc>
              </a:tr>
              <a:tr h="381000">
                <a:tc>
                  <a:txBody>
                    <a:bodyPr/>
                    <a:lstStyle/>
                    <a:p>
                      <a:pPr indent="0" lvl="0" marL="0" rtl="0" algn="l">
                        <a:spcBef>
                          <a:spcPts val="0"/>
                        </a:spcBef>
                        <a:spcAft>
                          <a:spcPts val="0"/>
                        </a:spcAft>
                        <a:buNone/>
                      </a:pPr>
                      <a:r>
                        <a:rPr lang="es">
                          <a:solidFill>
                            <a:schemeClr val="dk2"/>
                          </a:solidFill>
                          <a:latin typeface="EB Garamond"/>
                          <a:ea typeface="EB Garamond"/>
                          <a:cs typeface="EB Garamond"/>
                          <a:sym typeface="EB Garamond"/>
                        </a:rPr>
                        <a:t>Nominal</a:t>
                      </a:r>
                      <a:endParaRPr>
                        <a:solidFill>
                          <a:schemeClr val="dk2"/>
                        </a:solidFill>
                        <a:latin typeface="EB Garamond"/>
                        <a:ea typeface="EB Garamond"/>
                        <a:cs typeface="EB Garamond"/>
                        <a:sym typeface="EB Garamon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AAD5D4"/>
                    </a:solidFill>
                  </a:tcPr>
                </a:tc>
                <a:tc>
                  <a:txBody>
                    <a:bodyPr/>
                    <a:lstStyle/>
                    <a:p>
                      <a:pPr indent="0" lvl="0" marL="0" rtl="0" algn="l">
                        <a:spcBef>
                          <a:spcPts val="0"/>
                        </a:spcBef>
                        <a:spcAft>
                          <a:spcPts val="0"/>
                        </a:spcAft>
                        <a:buNone/>
                      </a:pPr>
                      <a:r>
                        <a:rPr lang="es">
                          <a:solidFill>
                            <a:schemeClr val="dk2"/>
                          </a:solidFill>
                          <a:latin typeface="EB Garamond"/>
                          <a:ea typeface="EB Garamond"/>
                          <a:cs typeface="EB Garamond"/>
                          <a:sym typeface="EB Garamond"/>
                        </a:rPr>
                        <a:t>        </a:t>
                      </a:r>
                      <a:endParaRPr>
                        <a:solidFill>
                          <a:schemeClr val="dk2"/>
                        </a:solidFill>
                        <a:latin typeface="EB Garamond"/>
                        <a:ea typeface="EB Garamond"/>
                        <a:cs typeface="EB Garamond"/>
                        <a:sym typeface="EB Garamon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AAD5D4"/>
                    </a:solidFill>
                  </a:tcPr>
                </a:tc>
                <a:tc>
                  <a:txBody>
                    <a:bodyPr/>
                    <a:lstStyle/>
                    <a:p>
                      <a:pPr indent="0" lvl="0" marL="0" rtl="0" algn="l">
                        <a:spcBef>
                          <a:spcPts val="0"/>
                        </a:spcBef>
                        <a:spcAft>
                          <a:spcPts val="0"/>
                        </a:spcAft>
                        <a:buNone/>
                      </a:pPr>
                      <a:r>
                        <a:t/>
                      </a:r>
                      <a:endParaRPr>
                        <a:solidFill>
                          <a:schemeClr val="dk2"/>
                        </a:solidFill>
                        <a:latin typeface="EB Garamond"/>
                        <a:ea typeface="EB Garamond"/>
                        <a:cs typeface="EB Garamond"/>
                        <a:sym typeface="EB Garamon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AAD5D4"/>
                    </a:solidFill>
                  </a:tcPr>
                </a:tc>
                <a:tc>
                  <a:txBody>
                    <a:bodyPr/>
                    <a:lstStyle/>
                    <a:p>
                      <a:pPr indent="0" lvl="0" marL="0" rtl="0" algn="l">
                        <a:spcBef>
                          <a:spcPts val="0"/>
                        </a:spcBef>
                        <a:spcAft>
                          <a:spcPts val="0"/>
                        </a:spcAft>
                        <a:buNone/>
                      </a:pPr>
                      <a:r>
                        <a:t/>
                      </a:r>
                      <a:endParaRPr>
                        <a:solidFill>
                          <a:schemeClr val="dk2"/>
                        </a:solidFill>
                        <a:latin typeface="EB Garamond"/>
                        <a:ea typeface="EB Garamond"/>
                        <a:cs typeface="EB Garamond"/>
                        <a:sym typeface="EB Garamon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AAD5D4"/>
                    </a:solidFill>
                  </a:tcPr>
                </a:tc>
                <a:tc>
                  <a:txBody>
                    <a:bodyPr/>
                    <a:lstStyle/>
                    <a:p>
                      <a:pPr indent="0" lvl="0" marL="0" rtl="0" algn="l">
                        <a:spcBef>
                          <a:spcPts val="0"/>
                        </a:spcBef>
                        <a:spcAft>
                          <a:spcPts val="0"/>
                        </a:spcAft>
                        <a:buNone/>
                      </a:pPr>
                      <a:r>
                        <a:t/>
                      </a:r>
                      <a:endParaRPr>
                        <a:solidFill>
                          <a:schemeClr val="dk2"/>
                        </a:solidFill>
                        <a:latin typeface="EB Garamond"/>
                        <a:ea typeface="EB Garamond"/>
                        <a:cs typeface="EB Garamond"/>
                        <a:sym typeface="EB Garamon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AAD5D4"/>
                    </a:solidFill>
                  </a:tcPr>
                </a:tc>
              </a:tr>
              <a:tr h="381000">
                <a:tc>
                  <a:txBody>
                    <a:bodyPr/>
                    <a:lstStyle/>
                    <a:p>
                      <a:pPr indent="0" lvl="0" marL="0" rtl="0" algn="l">
                        <a:spcBef>
                          <a:spcPts val="0"/>
                        </a:spcBef>
                        <a:spcAft>
                          <a:spcPts val="0"/>
                        </a:spcAft>
                        <a:buNone/>
                      </a:pPr>
                      <a:r>
                        <a:rPr lang="es">
                          <a:solidFill>
                            <a:schemeClr val="dk2"/>
                          </a:solidFill>
                          <a:latin typeface="EB Garamond"/>
                          <a:ea typeface="EB Garamond"/>
                          <a:cs typeface="EB Garamond"/>
                          <a:sym typeface="EB Garamond"/>
                        </a:rPr>
                        <a:t>Ordinal</a:t>
                      </a:r>
                      <a:endParaRPr>
                        <a:solidFill>
                          <a:schemeClr val="dk2"/>
                        </a:solidFill>
                        <a:latin typeface="EB Garamond"/>
                        <a:ea typeface="EB Garamond"/>
                        <a:cs typeface="EB Garamond"/>
                        <a:sym typeface="EB Garamon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latin typeface="EB Garamond"/>
                        <a:ea typeface="EB Garamond"/>
                        <a:cs typeface="EB Garamond"/>
                        <a:sym typeface="EB Garamon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latin typeface="EB Garamond"/>
                        <a:ea typeface="EB Garamond"/>
                        <a:cs typeface="EB Garamond"/>
                        <a:sym typeface="EB Garamon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latin typeface="EB Garamond"/>
                        <a:ea typeface="EB Garamond"/>
                        <a:cs typeface="EB Garamond"/>
                        <a:sym typeface="EB Garamon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latin typeface="EB Garamond"/>
                        <a:ea typeface="EB Garamond"/>
                        <a:cs typeface="EB Garamond"/>
                        <a:sym typeface="EB Garamon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rPr lang="es">
                          <a:solidFill>
                            <a:schemeClr val="dk2"/>
                          </a:solidFill>
                          <a:latin typeface="EB Garamond"/>
                          <a:ea typeface="EB Garamond"/>
                          <a:cs typeface="EB Garamond"/>
                          <a:sym typeface="EB Garamond"/>
                        </a:rPr>
                        <a:t>Intervalar</a:t>
                      </a:r>
                      <a:endParaRPr>
                        <a:solidFill>
                          <a:schemeClr val="dk2"/>
                        </a:solidFill>
                        <a:latin typeface="EB Garamond"/>
                        <a:ea typeface="EB Garamond"/>
                        <a:cs typeface="EB Garamond"/>
                        <a:sym typeface="EB Garamon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AAD5D4"/>
                    </a:solidFill>
                  </a:tcPr>
                </a:tc>
                <a:tc>
                  <a:txBody>
                    <a:bodyPr/>
                    <a:lstStyle/>
                    <a:p>
                      <a:pPr indent="0" lvl="0" marL="0" rtl="0" algn="l">
                        <a:spcBef>
                          <a:spcPts val="0"/>
                        </a:spcBef>
                        <a:spcAft>
                          <a:spcPts val="0"/>
                        </a:spcAft>
                        <a:buNone/>
                      </a:pPr>
                      <a:r>
                        <a:t/>
                      </a:r>
                      <a:endParaRPr>
                        <a:solidFill>
                          <a:schemeClr val="dk2"/>
                        </a:solidFill>
                        <a:latin typeface="EB Garamond"/>
                        <a:ea typeface="EB Garamond"/>
                        <a:cs typeface="EB Garamond"/>
                        <a:sym typeface="EB Garamon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AAD5D4"/>
                    </a:solidFill>
                  </a:tcPr>
                </a:tc>
                <a:tc>
                  <a:txBody>
                    <a:bodyPr/>
                    <a:lstStyle/>
                    <a:p>
                      <a:pPr indent="0" lvl="0" marL="0" rtl="0" algn="l">
                        <a:spcBef>
                          <a:spcPts val="0"/>
                        </a:spcBef>
                        <a:spcAft>
                          <a:spcPts val="0"/>
                        </a:spcAft>
                        <a:buNone/>
                      </a:pPr>
                      <a:r>
                        <a:t/>
                      </a:r>
                      <a:endParaRPr>
                        <a:solidFill>
                          <a:schemeClr val="dk2"/>
                        </a:solidFill>
                        <a:latin typeface="EB Garamond"/>
                        <a:ea typeface="EB Garamond"/>
                        <a:cs typeface="EB Garamond"/>
                        <a:sym typeface="EB Garamon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AAD5D4"/>
                    </a:solidFill>
                  </a:tcPr>
                </a:tc>
                <a:tc>
                  <a:txBody>
                    <a:bodyPr/>
                    <a:lstStyle/>
                    <a:p>
                      <a:pPr indent="0" lvl="0" marL="0" rtl="0" algn="l">
                        <a:spcBef>
                          <a:spcPts val="0"/>
                        </a:spcBef>
                        <a:spcAft>
                          <a:spcPts val="0"/>
                        </a:spcAft>
                        <a:buNone/>
                      </a:pPr>
                      <a:r>
                        <a:t/>
                      </a:r>
                      <a:endParaRPr>
                        <a:solidFill>
                          <a:schemeClr val="dk2"/>
                        </a:solidFill>
                        <a:latin typeface="EB Garamond"/>
                        <a:ea typeface="EB Garamond"/>
                        <a:cs typeface="EB Garamond"/>
                        <a:sym typeface="EB Garamon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AAD5D4"/>
                    </a:solidFill>
                  </a:tcPr>
                </a:tc>
                <a:tc>
                  <a:txBody>
                    <a:bodyPr/>
                    <a:lstStyle/>
                    <a:p>
                      <a:pPr indent="0" lvl="0" marL="0" rtl="0" algn="l">
                        <a:spcBef>
                          <a:spcPts val="0"/>
                        </a:spcBef>
                        <a:spcAft>
                          <a:spcPts val="0"/>
                        </a:spcAft>
                        <a:buNone/>
                      </a:pPr>
                      <a:r>
                        <a:t/>
                      </a:r>
                      <a:endParaRPr>
                        <a:solidFill>
                          <a:schemeClr val="dk2"/>
                        </a:solidFill>
                        <a:latin typeface="EB Garamond"/>
                        <a:ea typeface="EB Garamond"/>
                        <a:cs typeface="EB Garamond"/>
                        <a:sym typeface="EB Garamon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AAD5D4"/>
                    </a:solidFill>
                  </a:tcPr>
                </a:tc>
              </a:tr>
              <a:tr h="381000">
                <a:tc>
                  <a:txBody>
                    <a:bodyPr/>
                    <a:lstStyle/>
                    <a:p>
                      <a:pPr indent="0" lvl="0" marL="0" rtl="0" algn="l">
                        <a:spcBef>
                          <a:spcPts val="0"/>
                        </a:spcBef>
                        <a:spcAft>
                          <a:spcPts val="0"/>
                        </a:spcAft>
                        <a:buNone/>
                      </a:pPr>
                      <a:r>
                        <a:rPr lang="es">
                          <a:solidFill>
                            <a:schemeClr val="dk2"/>
                          </a:solidFill>
                          <a:latin typeface="EB Garamond"/>
                          <a:ea typeface="EB Garamond"/>
                          <a:cs typeface="EB Garamond"/>
                          <a:sym typeface="EB Garamond"/>
                        </a:rPr>
                        <a:t>De razón</a:t>
                      </a:r>
                      <a:endParaRPr>
                        <a:solidFill>
                          <a:schemeClr val="dk2"/>
                        </a:solidFill>
                        <a:latin typeface="EB Garamond"/>
                        <a:ea typeface="EB Garamond"/>
                        <a:cs typeface="EB Garamond"/>
                        <a:sym typeface="EB Garamon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latin typeface="EB Garamond"/>
                        <a:ea typeface="EB Garamond"/>
                        <a:cs typeface="EB Garamond"/>
                        <a:sym typeface="EB Garamon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latin typeface="EB Garamond"/>
                        <a:ea typeface="EB Garamond"/>
                        <a:cs typeface="EB Garamond"/>
                        <a:sym typeface="EB Garamon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latin typeface="EB Garamond"/>
                        <a:ea typeface="EB Garamond"/>
                        <a:cs typeface="EB Garamond"/>
                        <a:sym typeface="EB Garamon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dk2"/>
                        </a:solidFill>
                        <a:latin typeface="EB Garamond"/>
                        <a:ea typeface="EB Garamond"/>
                        <a:cs typeface="EB Garamond"/>
                        <a:sym typeface="EB Garamon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559" name="Google Shape;559;p59"/>
          <p:cNvSpPr/>
          <p:nvPr/>
        </p:nvSpPr>
        <p:spPr>
          <a:xfrm>
            <a:off x="3286625" y="2284050"/>
            <a:ext cx="282000" cy="249600"/>
          </a:xfrm>
          <a:prstGeom prst="mathMultiply">
            <a:avLst>
              <a:gd fmla="val 23520" name="adj1"/>
            </a:avLst>
          </a:prstGeom>
          <a:solidFill>
            <a:srgbClr val="A64D7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0" name="Google Shape;560;p59"/>
          <p:cNvSpPr/>
          <p:nvPr/>
        </p:nvSpPr>
        <p:spPr>
          <a:xfrm>
            <a:off x="4751325" y="2284050"/>
            <a:ext cx="282000" cy="249600"/>
          </a:xfrm>
          <a:prstGeom prst="mathMultiply">
            <a:avLst>
              <a:gd fmla="val 23520" name="adj1"/>
            </a:avLst>
          </a:prstGeom>
          <a:solidFill>
            <a:srgbClr val="A64D7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1" name="Google Shape;561;p59"/>
          <p:cNvSpPr/>
          <p:nvPr/>
        </p:nvSpPr>
        <p:spPr>
          <a:xfrm>
            <a:off x="6216025" y="2284050"/>
            <a:ext cx="282000" cy="249600"/>
          </a:xfrm>
          <a:prstGeom prst="mathMultiply">
            <a:avLst>
              <a:gd fmla="val 23520" name="adj1"/>
            </a:avLst>
          </a:prstGeom>
          <a:solidFill>
            <a:srgbClr val="A64D7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2" name="Google Shape;562;p59"/>
          <p:cNvSpPr/>
          <p:nvPr/>
        </p:nvSpPr>
        <p:spPr>
          <a:xfrm>
            <a:off x="4751325" y="2681125"/>
            <a:ext cx="282000" cy="249600"/>
          </a:xfrm>
          <a:prstGeom prst="mathMultiply">
            <a:avLst>
              <a:gd fmla="val 23520" name="adj1"/>
            </a:avLst>
          </a:prstGeom>
          <a:solidFill>
            <a:srgbClr val="A64D7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3" name="Google Shape;563;p59"/>
          <p:cNvSpPr/>
          <p:nvPr/>
        </p:nvSpPr>
        <p:spPr>
          <a:xfrm>
            <a:off x="6216025" y="2681125"/>
            <a:ext cx="282000" cy="249600"/>
          </a:xfrm>
          <a:prstGeom prst="mathMultiply">
            <a:avLst>
              <a:gd fmla="val 23520" name="adj1"/>
            </a:avLst>
          </a:prstGeom>
          <a:solidFill>
            <a:srgbClr val="A64D7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4" name="Google Shape;564;p59"/>
          <p:cNvSpPr/>
          <p:nvPr/>
        </p:nvSpPr>
        <p:spPr>
          <a:xfrm>
            <a:off x="6216025" y="3078200"/>
            <a:ext cx="282000" cy="249600"/>
          </a:xfrm>
          <a:prstGeom prst="mathMultiply">
            <a:avLst>
              <a:gd fmla="val 23520" name="adj1"/>
            </a:avLst>
          </a:prstGeom>
          <a:solidFill>
            <a:srgbClr val="A64D7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5" name="Google Shape;565;p59"/>
          <p:cNvSpPr/>
          <p:nvPr/>
        </p:nvSpPr>
        <p:spPr>
          <a:xfrm>
            <a:off x="2194500" y="2354500"/>
            <a:ext cx="180600" cy="179100"/>
          </a:xfrm>
          <a:prstGeom prst="smileyFace">
            <a:avLst>
              <a:gd fmla="val 4653" name="adj"/>
            </a:avLst>
          </a:prstGeom>
          <a:solidFill>
            <a:srgbClr val="68A0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6" name="Google Shape;566;p59"/>
          <p:cNvSpPr/>
          <p:nvPr/>
        </p:nvSpPr>
        <p:spPr>
          <a:xfrm>
            <a:off x="2194500" y="2716375"/>
            <a:ext cx="180600" cy="179100"/>
          </a:xfrm>
          <a:prstGeom prst="smileyFace">
            <a:avLst>
              <a:gd fmla="val 4653" name="adj"/>
            </a:avLst>
          </a:prstGeom>
          <a:solidFill>
            <a:srgbClr val="68A0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7" name="Google Shape;567;p59"/>
          <p:cNvSpPr/>
          <p:nvPr/>
        </p:nvSpPr>
        <p:spPr>
          <a:xfrm>
            <a:off x="3337325" y="2716375"/>
            <a:ext cx="180600" cy="179100"/>
          </a:xfrm>
          <a:prstGeom prst="smileyFace">
            <a:avLst>
              <a:gd fmla="val 4653" name="adj"/>
            </a:avLst>
          </a:prstGeom>
          <a:solidFill>
            <a:srgbClr val="68A0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8" name="Google Shape;568;p59"/>
          <p:cNvSpPr/>
          <p:nvPr/>
        </p:nvSpPr>
        <p:spPr>
          <a:xfrm>
            <a:off x="2194500" y="3113450"/>
            <a:ext cx="180600" cy="179100"/>
          </a:xfrm>
          <a:prstGeom prst="smileyFace">
            <a:avLst>
              <a:gd fmla="val 4653" name="adj"/>
            </a:avLst>
          </a:prstGeom>
          <a:solidFill>
            <a:srgbClr val="68A0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9" name="Google Shape;569;p59"/>
          <p:cNvSpPr/>
          <p:nvPr/>
        </p:nvSpPr>
        <p:spPr>
          <a:xfrm>
            <a:off x="3337325" y="3113450"/>
            <a:ext cx="180600" cy="179100"/>
          </a:xfrm>
          <a:prstGeom prst="smileyFace">
            <a:avLst>
              <a:gd fmla="val 4653" name="adj"/>
            </a:avLst>
          </a:prstGeom>
          <a:solidFill>
            <a:srgbClr val="68A0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0" name="Google Shape;570;p59"/>
          <p:cNvSpPr/>
          <p:nvPr/>
        </p:nvSpPr>
        <p:spPr>
          <a:xfrm>
            <a:off x="4838025" y="3078200"/>
            <a:ext cx="180600" cy="179100"/>
          </a:xfrm>
          <a:prstGeom prst="smileyFace">
            <a:avLst>
              <a:gd fmla="val 4653" name="adj"/>
            </a:avLst>
          </a:prstGeom>
          <a:solidFill>
            <a:srgbClr val="68A0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1" name="Google Shape;571;p59"/>
          <p:cNvSpPr/>
          <p:nvPr/>
        </p:nvSpPr>
        <p:spPr>
          <a:xfrm>
            <a:off x="2194500" y="3510525"/>
            <a:ext cx="180600" cy="179100"/>
          </a:xfrm>
          <a:prstGeom prst="smileyFace">
            <a:avLst>
              <a:gd fmla="val 4653" name="adj"/>
            </a:avLst>
          </a:prstGeom>
          <a:solidFill>
            <a:srgbClr val="68A0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2" name="Google Shape;572;p59"/>
          <p:cNvSpPr/>
          <p:nvPr/>
        </p:nvSpPr>
        <p:spPr>
          <a:xfrm>
            <a:off x="3337325" y="3510525"/>
            <a:ext cx="180600" cy="179100"/>
          </a:xfrm>
          <a:prstGeom prst="smileyFace">
            <a:avLst>
              <a:gd fmla="val 4653" name="adj"/>
            </a:avLst>
          </a:prstGeom>
          <a:solidFill>
            <a:srgbClr val="68A0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3" name="Google Shape;573;p59"/>
          <p:cNvSpPr/>
          <p:nvPr/>
        </p:nvSpPr>
        <p:spPr>
          <a:xfrm>
            <a:off x="4838025" y="3510525"/>
            <a:ext cx="180600" cy="179100"/>
          </a:xfrm>
          <a:prstGeom prst="smileyFace">
            <a:avLst>
              <a:gd fmla="val 4653" name="adj"/>
            </a:avLst>
          </a:prstGeom>
          <a:solidFill>
            <a:srgbClr val="68A0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4" name="Google Shape;574;p59"/>
          <p:cNvSpPr/>
          <p:nvPr/>
        </p:nvSpPr>
        <p:spPr>
          <a:xfrm>
            <a:off x="6270613" y="3475275"/>
            <a:ext cx="180600" cy="179100"/>
          </a:xfrm>
          <a:prstGeom prst="smileyFace">
            <a:avLst>
              <a:gd fmla="val 4653" name="adj"/>
            </a:avLst>
          </a:prstGeom>
          <a:solidFill>
            <a:srgbClr val="68A08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s">
                <a:latin typeface="EB Garamond"/>
                <a:ea typeface="EB Garamond"/>
                <a:cs typeface="EB Garamond"/>
                <a:sym typeface="EB Garamond"/>
              </a:rPr>
              <a:t>Nivel de medición</a:t>
            </a:r>
            <a:endParaRPr>
              <a:latin typeface="EB Garamond"/>
              <a:ea typeface="EB Garamond"/>
              <a:cs typeface="EB Garamond"/>
              <a:sym typeface="EB Garamond"/>
            </a:endParaRPr>
          </a:p>
        </p:txBody>
      </p:sp>
      <p:sp>
        <p:nvSpPr>
          <p:cNvPr id="580" name="Google Shape;580;p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pic>
        <p:nvPicPr>
          <p:cNvPr id="581" name="Google Shape;581;p60"/>
          <p:cNvPicPr preferRelativeResize="0"/>
          <p:nvPr/>
        </p:nvPicPr>
        <p:blipFill rotWithShape="1">
          <a:blip r:embed="rId3">
            <a:alphaModFix/>
          </a:blip>
          <a:srcRect b="0" l="0" r="0" t="0"/>
          <a:stretch/>
        </p:blipFill>
        <p:spPr>
          <a:xfrm>
            <a:off x="690276" y="1549976"/>
            <a:ext cx="7763449" cy="1943325"/>
          </a:xfrm>
          <a:prstGeom prst="rect">
            <a:avLst/>
          </a:prstGeom>
          <a:noFill/>
          <a:ln>
            <a:noFill/>
          </a:ln>
        </p:spPr>
      </p:pic>
      <p:sp>
        <p:nvSpPr>
          <p:cNvPr id="582" name="Google Shape;582;p60"/>
          <p:cNvSpPr txBox="1"/>
          <p:nvPr/>
        </p:nvSpPr>
        <p:spPr>
          <a:xfrm>
            <a:off x="431404" y="3785368"/>
            <a:ext cx="84009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
                <a:solidFill>
                  <a:schemeClr val="dk2"/>
                </a:solidFill>
                <a:latin typeface="EB Garamond"/>
                <a:ea typeface="EB Garamond"/>
                <a:cs typeface="EB Garamond"/>
                <a:sym typeface="EB Garamond"/>
              </a:rPr>
              <a:t>D</a:t>
            </a:r>
            <a:r>
              <a:rPr lang="es" sz="1400">
                <a:solidFill>
                  <a:schemeClr val="dk2"/>
                </a:solidFill>
                <a:latin typeface="EB Garamond"/>
                <a:ea typeface="EB Garamond"/>
                <a:cs typeface="EB Garamond"/>
                <a:sym typeface="EB Garamond"/>
              </a:rPr>
              <a:t>el</a:t>
            </a:r>
            <a:r>
              <a:rPr b="1" lang="es" sz="1400">
                <a:solidFill>
                  <a:schemeClr val="dk2"/>
                </a:solidFill>
                <a:latin typeface="EB Garamond"/>
                <a:ea typeface="EB Garamond"/>
                <a:cs typeface="EB Garamond"/>
                <a:sym typeface="EB Garamond"/>
              </a:rPr>
              <a:t> </a:t>
            </a:r>
            <a:r>
              <a:rPr b="1" lang="es" sz="1400">
                <a:solidFill>
                  <a:schemeClr val="dk2"/>
                </a:solidFill>
                <a:highlight>
                  <a:srgbClr val="FDBF41"/>
                </a:highlight>
                <a:latin typeface="EB Garamond"/>
                <a:ea typeface="EB Garamond"/>
                <a:cs typeface="EB Garamond"/>
                <a:sym typeface="EB Garamond"/>
              </a:rPr>
              <a:t>nivel de medición</a:t>
            </a:r>
            <a:r>
              <a:rPr lang="es" sz="1400">
                <a:solidFill>
                  <a:schemeClr val="dk2"/>
                </a:solidFill>
                <a:latin typeface="EB Garamond"/>
                <a:ea typeface="EB Garamond"/>
                <a:cs typeface="EB Garamond"/>
                <a:sym typeface="EB Garamond"/>
              </a:rPr>
              <a:t> de mis variables depende la </a:t>
            </a:r>
            <a:r>
              <a:rPr b="1" lang="es" sz="1400">
                <a:solidFill>
                  <a:schemeClr val="dk2"/>
                </a:solidFill>
                <a:highlight>
                  <a:srgbClr val="FDBF41"/>
                </a:highlight>
                <a:latin typeface="EB Garamond"/>
                <a:ea typeface="EB Garamond"/>
                <a:cs typeface="EB Garamond"/>
                <a:sym typeface="EB Garamond"/>
              </a:rPr>
              <a:t>información estadística</a:t>
            </a:r>
            <a:r>
              <a:rPr lang="es" sz="1400">
                <a:solidFill>
                  <a:schemeClr val="dk2"/>
                </a:solidFill>
                <a:latin typeface="EB Garamond"/>
                <a:ea typeface="EB Garamond"/>
                <a:cs typeface="EB Garamond"/>
                <a:sym typeface="EB Garamond"/>
              </a:rPr>
              <a:t> que puedo obtener. En esta tabl</a:t>
            </a:r>
            <a:r>
              <a:rPr lang="es">
                <a:solidFill>
                  <a:schemeClr val="dk2"/>
                </a:solidFill>
                <a:latin typeface="EB Garamond"/>
                <a:ea typeface="EB Garamond"/>
                <a:cs typeface="EB Garamond"/>
                <a:sym typeface="EB Garamond"/>
              </a:rPr>
              <a:t>a</a:t>
            </a:r>
            <a:r>
              <a:rPr lang="es" sz="1400">
                <a:solidFill>
                  <a:schemeClr val="dk2"/>
                </a:solidFill>
                <a:latin typeface="EB Garamond"/>
                <a:ea typeface="EB Garamond"/>
                <a:cs typeface="EB Garamond"/>
                <a:sym typeface="EB Garamond"/>
              </a:rPr>
              <a:t> solo se presentan la relación con las medidas de dispersión.</a:t>
            </a:r>
            <a:endParaRPr>
              <a:solidFill>
                <a:schemeClr val="dk2"/>
              </a:solidFill>
              <a:latin typeface="EB Garamond"/>
              <a:ea typeface="EB Garamond"/>
              <a:cs typeface="EB Garamond"/>
              <a:sym typeface="EB Garamon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¿Se puede cambiar el nivel de medición de una variable?</a:t>
            </a:r>
            <a:endParaRPr b="1">
              <a:latin typeface="EB Garamond"/>
              <a:ea typeface="EB Garamond"/>
              <a:cs typeface="EB Garamond"/>
              <a:sym typeface="EB Garamond"/>
            </a:endParaRPr>
          </a:p>
        </p:txBody>
      </p:sp>
      <p:sp>
        <p:nvSpPr>
          <p:cNvPr id="588" name="Google Shape;588;p6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pic>
        <p:nvPicPr>
          <p:cNvPr id="589" name="Google Shape;589;p61"/>
          <p:cNvPicPr preferRelativeResize="0"/>
          <p:nvPr/>
        </p:nvPicPr>
        <p:blipFill rotWithShape="1">
          <a:blip r:embed="rId3">
            <a:alphaModFix/>
          </a:blip>
          <a:srcRect b="0" l="0" r="0" t="0"/>
          <a:stretch/>
        </p:blipFill>
        <p:spPr>
          <a:xfrm>
            <a:off x="842637" y="1529250"/>
            <a:ext cx="7458725" cy="208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Proceso de operacionalización</a:t>
            </a:r>
            <a:endParaRPr b="1">
              <a:latin typeface="EB Garamond"/>
              <a:ea typeface="EB Garamond"/>
              <a:cs typeface="EB Garamond"/>
              <a:sym typeface="EB Garamond"/>
            </a:endParaRPr>
          </a:p>
        </p:txBody>
      </p:sp>
      <p:sp>
        <p:nvSpPr>
          <p:cNvPr id="84" name="Google Shape;84;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pic>
        <p:nvPicPr>
          <p:cNvPr id="85" name="Google Shape;85;p17"/>
          <p:cNvPicPr preferRelativeResize="0"/>
          <p:nvPr/>
        </p:nvPicPr>
        <p:blipFill rotWithShape="1">
          <a:blip r:embed="rId3">
            <a:alphaModFix/>
          </a:blip>
          <a:srcRect b="0" l="0" r="0" t="0"/>
          <a:stretch/>
        </p:blipFill>
        <p:spPr>
          <a:xfrm>
            <a:off x="209550" y="1291117"/>
            <a:ext cx="8724899" cy="318420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latin typeface="EB Garamond"/>
                <a:ea typeface="EB Garamond"/>
                <a:cs typeface="EB Garamond"/>
                <a:sym typeface="EB Garamond"/>
              </a:rPr>
              <a:t>Ejemplo</a:t>
            </a:r>
            <a:endParaRPr>
              <a:latin typeface="EB Garamond"/>
              <a:ea typeface="EB Garamond"/>
              <a:cs typeface="EB Garamond"/>
              <a:sym typeface="EB Garamond"/>
            </a:endParaRPr>
          </a:p>
        </p:txBody>
      </p:sp>
      <p:sp>
        <p:nvSpPr>
          <p:cNvPr id="595" name="Google Shape;595;p62"/>
          <p:cNvSpPr txBox="1"/>
          <p:nvPr>
            <p:ph idx="1" type="body"/>
          </p:nvPr>
        </p:nvSpPr>
        <p:spPr>
          <a:xfrm>
            <a:off x="311700" y="1152475"/>
            <a:ext cx="3300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1600">
                <a:solidFill>
                  <a:schemeClr val="lt2"/>
                </a:solidFill>
                <a:highlight>
                  <a:srgbClr val="156C77"/>
                </a:highlight>
                <a:latin typeface="EB Garamond"/>
                <a:ea typeface="EB Garamond"/>
                <a:cs typeface="EB Garamond"/>
                <a:sym typeface="EB Garamond"/>
              </a:rPr>
              <a:t>1. Variable (encuesta)</a:t>
            </a:r>
            <a:endParaRPr sz="1600">
              <a:solidFill>
                <a:schemeClr val="lt2"/>
              </a:solidFill>
              <a:highlight>
                <a:srgbClr val="156C77"/>
              </a:highlight>
              <a:latin typeface="EB Garamond"/>
              <a:ea typeface="EB Garamond"/>
              <a:cs typeface="EB Garamond"/>
              <a:sym typeface="EB Garamond"/>
            </a:endParaRPr>
          </a:p>
          <a:p>
            <a:pPr indent="0" lvl="0" marL="0" rtl="0" algn="l">
              <a:spcBef>
                <a:spcPts val="1200"/>
              </a:spcBef>
              <a:spcAft>
                <a:spcPts val="0"/>
              </a:spcAft>
              <a:buNone/>
            </a:pPr>
            <a:r>
              <a:rPr lang="es" sz="1400">
                <a:latin typeface="EB Garamond"/>
                <a:ea typeface="EB Garamond"/>
                <a:cs typeface="EB Garamond"/>
                <a:sym typeface="EB Garamond"/>
              </a:rPr>
              <a:t>P1. Indique su edad en años cumplidos: ____</a:t>
            </a:r>
            <a:endParaRPr sz="1400">
              <a:latin typeface="EB Garamond"/>
              <a:ea typeface="EB Garamond"/>
              <a:cs typeface="EB Garamond"/>
              <a:sym typeface="EB Garamond"/>
            </a:endParaRPr>
          </a:p>
          <a:p>
            <a:pPr indent="0" lvl="0" marL="0" rtl="0" algn="l">
              <a:spcBef>
                <a:spcPts val="1200"/>
              </a:spcBef>
              <a:spcAft>
                <a:spcPts val="0"/>
              </a:spcAft>
              <a:buNone/>
            </a:pPr>
            <a:r>
              <a:rPr lang="es" sz="1600">
                <a:solidFill>
                  <a:schemeClr val="lt2"/>
                </a:solidFill>
                <a:highlight>
                  <a:srgbClr val="A64D79"/>
                </a:highlight>
                <a:latin typeface="EB Garamond"/>
                <a:ea typeface="EB Garamond"/>
                <a:cs typeface="EB Garamond"/>
                <a:sym typeface="EB Garamond"/>
              </a:rPr>
              <a:t>2. Atributos (matriz datos)</a:t>
            </a:r>
            <a:endParaRPr sz="1600">
              <a:solidFill>
                <a:schemeClr val="lt2"/>
              </a:solidFill>
              <a:highlight>
                <a:srgbClr val="A64D79"/>
              </a:highlight>
              <a:latin typeface="EB Garamond"/>
              <a:ea typeface="EB Garamond"/>
              <a:cs typeface="EB Garamond"/>
              <a:sym typeface="EB Garamond"/>
            </a:endParaRPr>
          </a:p>
          <a:p>
            <a:pPr indent="0" lvl="0" marL="0" rtl="0" algn="l">
              <a:spcBef>
                <a:spcPts val="1200"/>
              </a:spcBef>
              <a:spcAft>
                <a:spcPts val="1200"/>
              </a:spcAft>
              <a:buNone/>
            </a:pPr>
            <a:r>
              <a:t/>
            </a:r>
            <a:endParaRPr>
              <a:solidFill>
                <a:schemeClr val="lt2"/>
              </a:solidFill>
              <a:highlight>
                <a:srgbClr val="A64D79"/>
              </a:highlight>
              <a:latin typeface="EB Garamond"/>
              <a:ea typeface="EB Garamond"/>
              <a:cs typeface="EB Garamond"/>
              <a:sym typeface="EB Garamond"/>
            </a:endParaRPr>
          </a:p>
        </p:txBody>
      </p:sp>
      <p:sp>
        <p:nvSpPr>
          <p:cNvPr id="596" name="Google Shape;596;p6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597" name="Google Shape;597;p62"/>
          <p:cNvSpPr txBox="1"/>
          <p:nvPr>
            <p:ph idx="2" type="body"/>
          </p:nvPr>
        </p:nvSpPr>
        <p:spPr>
          <a:xfrm>
            <a:off x="4061650" y="1152475"/>
            <a:ext cx="477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1600">
                <a:highlight>
                  <a:schemeClr val="accent4"/>
                </a:highlight>
                <a:latin typeface="EB Garamond"/>
                <a:ea typeface="EB Garamond"/>
                <a:cs typeface="EB Garamond"/>
                <a:sym typeface="EB Garamond"/>
              </a:rPr>
              <a:t>3. Transformación del nivel de medición (análisis de datos)</a:t>
            </a:r>
            <a:endParaRPr sz="1600">
              <a:highlight>
                <a:schemeClr val="accent4"/>
              </a:highlight>
              <a:latin typeface="EB Garamond"/>
              <a:ea typeface="EB Garamond"/>
              <a:cs typeface="EB Garamond"/>
              <a:sym typeface="EB Garamond"/>
            </a:endParaRPr>
          </a:p>
          <a:p>
            <a:pPr indent="0" lvl="0" marL="0" rtl="0" algn="l">
              <a:lnSpc>
                <a:spcPct val="100000"/>
              </a:lnSpc>
              <a:spcBef>
                <a:spcPts val="1200"/>
              </a:spcBef>
              <a:spcAft>
                <a:spcPts val="0"/>
              </a:spcAft>
              <a:buClr>
                <a:schemeClr val="dk1"/>
              </a:buClr>
              <a:buFont typeface="Arial"/>
              <a:buNone/>
            </a:pPr>
            <a:r>
              <a:rPr lang="es">
                <a:latin typeface="EB Garamond"/>
                <a:ea typeface="EB Garamond"/>
                <a:cs typeface="EB Garamond"/>
                <a:sym typeface="EB Garamond"/>
              </a:rPr>
              <a:t>Tenemos edad como una variable </a:t>
            </a:r>
            <a:r>
              <a:rPr lang="es">
                <a:highlight>
                  <a:srgbClr val="FDBF41"/>
                </a:highlight>
                <a:latin typeface="EB Garamond"/>
                <a:ea typeface="EB Garamond"/>
                <a:cs typeface="EB Garamond"/>
                <a:sym typeface="EB Garamond"/>
              </a:rPr>
              <a:t>escalar de razón</a:t>
            </a:r>
            <a:r>
              <a:rPr b="1" lang="es">
                <a:latin typeface="EB Garamond"/>
                <a:ea typeface="EB Garamond"/>
                <a:cs typeface="EB Garamond"/>
                <a:sym typeface="EB Garamond"/>
              </a:rPr>
              <a:t> </a:t>
            </a:r>
            <a:r>
              <a:rPr lang="es">
                <a:latin typeface="EB Garamond"/>
                <a:ea typeface="EB Garamond"/>
                <a:cs typeface="EB Garamond"/>
                <a:sym typeface="EB Garamond"/>
              </a:rPr>
              <a:t>donde cualquier caso puede tener cualquier número. Nos permite ver la continuidad de los datos:</a:t>
            </a:r>
            <a:endParaRPr sz="1200">
              <a:highlight>
                <a:schemeClr val="accent4"/>
              </a:highlight>
              <a:latin typeface="EB Garamond"/>
              <a:ea typeface="EB Garamond"/>
              <a:cs typeface="EB Garamond"/>
              <a:sym typeface="EB Garamond"/>
            </a:endParaRPr>
          </a:p>
        </p:txBody>
      </p:sp>
      <p:graphicFrame>
        <p:nvGraphicFramePr>
          <p:cNvPr id="598" name="Google Shape;598;p62"/>
          <p:cNvGraphicFramePr/>
          <p:nvPr/>
        </p:nvGraphicFramePr>
        <p:xfrm>
          <a:off x="405976" y="2487950"/>
          <a:ext cx="3000000" cy="3000000"/>
        </p:xfrm>
        <a:graphic>
          <a:graphicData uri="http://schemas.openxmlformats.org/drawingml/2006/table">
            <a:tbl>
              <a:tblPr bandRow="1" firstRow="1">
                <a:noFill/>
                <a:tableStyleId>{30F61F83-A29C-4BEE-98BF-139BE133F1B2}</a:tableStyleId>
              </a:tblPr>
              <a:tblGrid>
                <a:gridCol w="565400"/>
                <a:gridCol w="565400"/>
              </a:tblGrid>
              <a:tr h="191500">
                <a:tc>
                  <a:txBody>
                    <a:bodyPr/>
                    <a:lstStyle/>
                    <a:p>
                      <a:pPr indent="0" lvl="0" marL="0" marR="0" rtl="0" algn="l">
                        <a:spcBef>
                          <a:spcPts val="0"/>
                        </a:spcBef>
                        <a:spcAft>
                          <a:spcPts val="0"/>
                        </a:spcAft>
                        <a:buNone/>
                      </a:pPr>
                      <a:r>
                        <a:rPr lang="es" sz="1200">
                          <a:solidFill>
                            <a:schemeClr val="lt2"/>
                          </a:solidFill>
                          <a:latin typeface="EB Garamond"/>
                          <a:ea typeface="EB Garamond"/>
                          <a:cs typeface="EB Garamond"/>
                          <a:sym typeface="EB Garamond"/>
                        </a:rPr>
                        <a:t>caso</a:t>
                      </a:r>
                      <a:endParaRPr sz="1200">
                        <a:solidFill>
                          <a:schemeClr val="lt2"/>
                        </a:solidFill>
                        <a:latin typeface="EB Garamond"/>
                        <a:ea typeface="EB Garamond"/>
                        <a:cs typeface="EB Garamond"/>
                        <a:sym typeface="EB Garamond"/>
                      </a:endParaRPr>
                    </a:p>
                  </a:txBody>
                  <a:tcPr marT="45725" marB="45725" marR="91450" marL="91450">
                    <a:solidFill>
                      <a:srgbClr val="156C77"/>
                    </a:solidFill>
                  </a:tcPr>
                </a:tc>
                <a:tc>
                  <a:txBody>
                    <a:bodyPr/>
                    <a:lstStyle/>
                    <a:p>
                      <a:pPr indent="0" lvl="0" marL="0" marR="0" rtl="0" algn="l">
                        <a:spcBef>
                          <a:spcPts val="0"/>
                        </a:spcBef>
                        <a:spcAft>
                          <a:spcPts val="0"/>
                        </a:spcAft>
                        <a:buNone/>
                      </a:pPr>
                      <a:r>
                        <a:rPr lang="es" sz="1200">
                          <a:solidFill>
                            <a:schemeClr val="lt2"/>
                          </a:solidFill>
                          <a:latin typeface="EB Garamond"/>
                          <a:ea typeface="EB Garamond"/>
                          <a:cs typeface="EB Garamond"/>
                          <a:sym typeface="EB Garamond"/>
                        </a:rPr>
                        <a:t>edad</a:t>
                      </a:r>
                      <a:endParaRPr sz="1200">
                        <a:solidFill>
                          <a:schemeClr val="lt2"/>
                        </a:solidFill>
                        <a:latin typeface="EB Garamond"/>
                        <a:ea typeface="EB Garamond"/>
                        <a:cs typeface="EB Garamond"/>
                        <a:sym typeface="EB Garamond"/>
                      </a:endParaRPr>
                    </a:p>
                  </a:txBody>
                  <a:tcPr marT="45725" marB="45725" marR="91450" marL="91450">
                    <a:solidFill>
                      <a:srgbClr val="156C77"/>
                    </a:solidFill>
                  </a:tcPr>
                </a:tc>
              </a:tr>
              <a:tr h="273000">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1</a:t>
                      </a:r>
                      <a:endParaRPr sz="1200">
                        <a:solidFill>
                          <a:schemeClr val="dk2"/>
                        </a:solidFill>
                        <a:latin typeface="EB Garamond"/>
                        <a:ea typeface="EB Garamond"/>
                        <a:cs typeface="EB Garamond"/>
                        <a:sym typeface="EB Garamond"/>
                      </a:endParaRPr>
                    </a:p>
                  </a:txBody>
                  <a:tcPr marT="45725" marB="45725" marR="91450" marL="91450">
                    <a:solidFill>
                      <a:srgbClr val="AAD5D4"/>
                    </a:solidFill>
                  </a:tcPr>
                </a:tc>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20</a:t>
                      </a:r>
                      <a:endParaRPr sz="1200">
                        <a:solidFill>
                          <a:schemeClr val="dk2"/>
                        </a:solidFill>
                        <a:latin typeface="EB Garamond"/>
                        <a:ea typeface="EB Garamond"/>
                        <a:cs typeface="EB Garamond"/>
                        <a:sym typeface="EB Garamond"/>
                      </a:endParaRPr>
                    </a:p>
                  </a:txBody>
                  <a:tcPr marT="45725" marB="45725" marR="91450" marL="91450">
                    <a:solidFill>
                      <a:srgbClr val="AAD5D4"/>
                    </a:solidFill>
                  </a:tcPr>
                </a:tc>
              </a:tr>
              <a:tr h="273000">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2</a:t>
                      </a:r>
                      <a:endParaRPr sz="1200">
                        <a:solidFill>
                          <a:schemeClr val="dk2"/>
                        </a:solidFill>
                        <a:latin typeface="EB Garamond"/>
                        <a:ea typeface="EB Garamond"/>
                        <a:cs typeface="EB Garamond"/>
                        <a:sym typeface="EB Garamond"/>
                      </a:endParaRPr>
                    </a:p>
                  </a:txBody>
                  <a:tcPr marT="45725" marB="45725" marR="91450" marL="91450"/>
                </a:tc>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0</a:t>
                      </a:r>
                      <a:endParaRPr sz="1200">
                        <a:solidFill>
                          <a:schemeClr val="dk2"/>
                        </a:solidFill>
                        <a:latin typeface="EB Garamond"/>
                        <a:ea typeface="EB Garamond"/>
                        <a:cs typeface="EB Garamond"/>
                        <a:sym typeface="EB Garamond"/>
                      </a:endParaRPr>
                    </a:p>
                  </a:txBody>
                  <a:tcPr marT="45725" marB="45725" marR="91450" marL="91450"/>
                </a:tc>
              </a:tr>
              <a:tr h="273000">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3</a:t>
                      </a:r>
                      <a:endParaRPr sz="1200">
                        <a:solidFill>
                          <a:schemeClr val="dk2"/>
                        </a:solidFill>
                        <a:latin typeface="EB Garamond"/>
                        <a:ea typeface="EB Garamond"/>
                        <a:cs typeface="EB Garamond"/>
                        <a:sym typeface="EB Garamond"/>
                      </a:endParaRPr>
                    </a:p>
                  </a:txBody>
                  <a:tcPr marT="45725" marB="45725" marR="91450" marL="91450">
                    <a:solidFill>
                      <a:srgbClr val="AAD5D4"/>
                    </a:solidFill>
                  </a:tcPr>
                </a:tc>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45</a:t>
                      </a:r>
                      <a:endParaRPr sz="1200">
                        <a:solidFill>
                          <a:schemeClr val="dk2"/>
                        </a:solidFill>
                        <a:latin typeface="EB Garamond"/>
                        <a:ea typeface="EB Garamond"/>
                        <a:cs typeface="EB Garamond"/>
                        <a:sym typeface="EB Garamond"/>
                      </a:endParaRPr>
                    </a:p>
                  </a:txBody>
                  <a:tcPr marT="45725" marB="45725" marR="91450" marL="91450">
                    <a:solidFill>
                      <a:srgbClr val="AAD5D4"/>
                    </a:solidFill>
                  </a:tcPr>
                </a:tc>
              </a:tr>
              <a:tr h="273000">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4</a:t>
                      </a:r>
                      <a:endParaRPr sz="1200">
                        <a:solidFill>
                          <a:schemeClr val="dk2"/>
                        </a:solidFill>
                        <a:latin typeface="EB Garamond"/>
                        <a:ea typeface="EB Garamond"/>
                        <a:cs typeface="EB Garamond"/>
                        <a:sym typeface="EB Garamond"/>
                      </a:endParaRPr>
                    </a:p>
                  </a:txBody>
                  <a:tcPr marT="45725" marB="45725" marR="91450" marL="91450"/>
                </a:tc>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78</a:t>
                      </a:r>
                      <a:endParaRPr sz="1200">
                        <a:solidFill>
                          <a:schemeClr val="dk2"/>
                        </a:solidFill>
                        <a:latin typeface="EB Garamond"/>
                        <a:ea typeface="EB Garamond"/>
                        <a:cs typeface="EB Garamond"/>
                        <a:sym typeface="EB Garamond"/>
                      </a:endParaRPr>
                    </a:p>
                  </a:txBody>
                  <a:tcPr marT="45725" marB="45725" marR="91450" marL="91450"/>
                </a:tc>
              </a:tr>
              <a:tr h="173875">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5</a:t>
                      </a:r>
                      <a:endParaRPr sz="1200">
                        <a:solidFill>
                          <a:schemeClr val="dk2"/>
                        </a:solidFill>
                        <a:latin typeface="EB Garamond"/>
                        <a:ea typeface="EB Garamond"/>
                        <a:cs typeface="EB Garamond"/>
                        <a:sym typeface="EB Garamond"/>
                      </a:endParaRPr>
                    </a:p>
                  </a:txBody>
                  <a:tcPr marT="45725" marB="45725" marR="91450" marL="91450">
                    <a:solidFill>
                      <a:srgbClr val="AAD5D4"/>
                    </a:solidFill>
                  </a:tcPr>
                </a:tc>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7</a:t>
                      </a:r>
                      <a:endParaRPr sz="1200">
                        <a:solidFill>
                          <a:schemeClr val="dk2"/>
                        </a:solidFill>
                        <a:latin typeface="EB Garamond"/>
                        <a:ea typeface="EB Garamond"/>
                        <a:cs typeface="EB Garamond"/>
                        <a:sym typeface="EB Garamond"/>
                      </a:endParaRPr>
                    </a:p>
                  </a:txBody>
                  <a:tcPr marT="45725" marB="45725" marR="91450" marL="91450">
                    <a:solidFill>
                      <a:srgbClr val="AAD5D4"/>
                    </a:solidFill>
                  </a:tcPr>
                </a:tc>
              </a:tr>
              <a:tr h="273000">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n</a:t>
                      </a:r>
                      <a:endParaRPr sz="1200">
                        <a:solidFill>
                          <a:schemeClr val="dk2"/>
                        </a:solidFill>
                        <a:latin typeface="EB Garamond"/>
                        <a:ea typeface="EB Garamond"/>
                        <a:cs typeface="EB Garamond"/>
                        <a:sym typeface="EB Garamond"/>
                      </a:endParaRPr>
                    </a:p>
                  </a:txBody>
                  <a:tcPr marT="45725" marB="45725" marR="91450" marL="91450"/>
                </a:tc>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a:t>
                      </a:r>
                      <a:endParaRPr sz="1200">
                        <a:solidFill>
                          <a:schemeClr val="dk2"/>
                        </a:solidFill>
                        <a:latin typeface="EB Garamond"/>
                        <a:ea typeface="EB Garamond"/>
                        <a:cs typeface="EB Garamond"/>
                        <a:sym typeface="EB Garamond"/>
                      </a:endParaRPr>
                    </a:p>
                  </a:txBody>
                  <a:tcPr marT="45725" marB="45725" marR="91450" marL="91450"/>
                </a:tc>
              </a:tr>
            </a:tbl>
          </a:graphicData>
        </a:graphic>
      </p:graphicFrame>
      <p:sp>
        <p:nvSpPr>
          <p:cNvPr id="599" name="Google Shape;599;p62"/>
          <p:cNvSpPr txBox="1"/>
          <p:nvPr/>
        </p:nvSpPr>
        <p:spPr>
          <a:xfrm>
            <a:off x="4546555" y="2691336"/>
            <a:ext cx="35748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 sz="1600">
                <a:solidFill>
                  <a:schemeClr val="dk2"/>
                </a:solidFill>
                <a:latin typeface="EB Garamond"/>
                <a:ea typeface="EB Garamond"/>
                <a:cs typeface="EB Garamond"/>
                <a:sym typeface="EB Garamond"/>
              </a:rPr>
              <a:t>Pirámide poblacional CENSO (2017)</a:t>
            </a:r>
            <a:endParaRPr>
              <a:solidFill>
                <a:schemeClr val="dk2"/>
              </a:solidFill>
              <a:latin typeface="EB Garamond"/>
              <a:ea typeface="EB Garamond"/>
              <a:cs typeface="EB Garamond"/>
              <a:sym typeface="EB Garamond"/>
            </a:endParaRPr>
          </a:p>
        </p:txBody>
      </p:sp>
      <p:pic>
        <p:nvPicPr>
          <p:cNvPr descr="Imagen que contiene Logotipo&#10;&#10;Descripción generada automáticamente" id="600" name="Google Shape;600;p62"/>
          <p:cNvPicPr preferRelativeResize="0"/>
          <p:nvPr/>
        </p:nvPicPr>
        <p:blipFill rotWithShape="1">
          <a:blip r:embed="rId3">
            <a:alphaModFix/>
          </a:blip>
          <a:srcRect b="0" l="0" r="0" t="0"/>
          <a:stretch/>
        </p:blipFill>
        <p:spPr>
          <a:xfrm>
            <a:off x="4317075" y="3187025"/>
            <a:ext cx="4333225" cy="1381850"/>
          </a:xfrm>
          <a:prstGeom prst="rect">
            <a:avLst/>
          </a:prstGeom>
          <a:noFill/>
          <a:ln>
            <a:noFill/>
          </a:ln>
        </p:spPr>
      </p:pic>
      <p:sp>
        <p:nvSpPr>
          <p:cNvPr id="601" name="Google Shape;601;p62"/>
          <p:cNvSpPr txBox="1"/>
          <p:nvPr/>
        </p:nvSpPr>
        <p:spPr>
          <a:xfrm rot="-5400000">
            <a:off x="3369225" y="3674700"/>
            <a:ext cx="13212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 sz="900">
                <a:solidFill>
                  <a:srgbClr val="000000"/>
                </a:solidFill>
                <a:latin typeface="EB Garamond"/>
                <a:ea typeface="EB Garamond"/>
                <a:cs typeface="EB Garamond"/>
                <a:sym typeface="EB Garamond"/>
              </a:rPr>
              <a:t>(-)           EDAD         (+)</a:t>
            </a:r>
            <a:endParaRPr sz="900">
              <a:latin typeface="EB Garamond"/>
              <a:ea typeface="EB Garamond"/>
              <a:cs typeface="EB Garamond"/>
              <a:sym typeface="EB Garamon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6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¿Se puede cambiar el nivel de medición de una variable?</a:t>
            </a:r>
            <a:endParaRPr b="1">
              <a:latin typeface="EB Garamond"/>
              <a:ea typeface="EB Garamond"/>
              <a:cs typeface="EB Garamond"/>
              <a:sym typeface="EB Garamond"/>
            </a:endParaRPr>
          </a:p>
        </p:txBody>
      </p:sp>
      <p:sp>
        <p:nvSpPr>
          <p:cNvPr id="607" name="Google Shape;607;p6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pic>
        <p:nvPicPr>
          <p:cNvPr id="608" name="Google Shape;608;p63"/>
          <p:cNvPicPr preferRelativeResize="0"/>
          <p:nvPr/>
        </p:nvPicPr>
        <p:blipFill rotWithShape="1">
          <a:blip r:embed="rId3">
            <a:alphaModFix/>
          </a:blip>
          <a:srcRect b="0" l="0" r="0" t="0"/>
          <a:stretch/>
        </p:blipFill>
        <p:spPr>
          <a:xfrm>
            <a:off x="700213" y="1749150"/>
            <a:ext cx="7772226" cy="2001725"/>
          </a:xfrm>
          <a:prstGeom prst="rect">
            <a:avLst/>
          </a:prstGeom>
          <a:noFill/>
          <a:ln>
            <a:noFill/>
          </a:ln>
        </p:spPr>
      </p:pic>
      <p:sp>
        <p:nvSpPr>
          <p:cNvPr id="609" name="Google Shape;609;p63"/>
          <p:cNvSpPr/>
          <p:nvPr/>
        </p:nvSpPr>
        <p:spPr>
          <a:xfrm>
            <a:off x="6129948" y="3388416"/>
            <a:ext cx="774600" cy="362100"/>
          </a:xfrm>
          <a:prstGeom prst="donut">
            <a:avLst>
              <a:gd fmla="val 5436" name="adj"/>
            </a:avLst>
          </a:prstGeom>
          <a:solidFill>
            <a:srgbClr val="FDBF41"/>
          </a:solidFill>
          <a:ln cap="flat" cmpd="sng" w="12700">
            <a:solidFill>
              <a:srgbClr val="FDBF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610" name="Google Shape;610;p63"/>
          <p:cNvSpPr/>
          <p:nvPr/>
        </p:nvSpPr>
        <p:spPr>
          <a:xfrm>
            <a:off x="2268097" y="3388416"/>
            <a:ext cx="774600" cy="362100"/>
          </a:xfrm>
          <a:prstGeom prst="donut">
            <a:avLst>
              <a:gd fmla="val 5436" name="adj"/>
            </a:avLst>
          </a:prstGeom>
          <a:solidFill>
            <a:srgbClr val="156C77"/>
          </a:solidFill>
          <a:ln cap="flat" cmpd="sng" w="12700">
            <a:solidFill>
              <a:srgbClr val="156C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611" name="Google Shape;611;p63"/>
          <p:cNvCxnSpPr>
            <a:stCxn id="610" idx="6"/>
            <a:endCxn id="609" idx="2"/>
          </p:cNvCxnSpPr>
          <p:nvPr/>
        </p:nvCxnSpPr>
        <p:spPr>
          <a:xfrm>
            <a:off x="3042697" y="3569466"/>
            <a:ext cx="3087300" cy="0"/>
          </a:xfrm>
          <a:prstGeom prst="straightConnector1">
            <a:avLst/>
          </a:prstGeom>
          <a:noFill/>
          <a:ln cap="flat" cmpd="sng" w="38100">
            <a:solidFill>
              <a:srgbClr val="FF1D76"/>
            </a:solidFill>
            <a:prstDash val="solid"/>
            <a:miter lim="800000"/>
            <a:headEnd len="sm" w="sm" type="none"/>
            <a:tailEnd len="med" w="med" type="triangle"/>
          </a:ln>
        </p:spPr>
      </p:cxn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6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latin typeface="EB Garamond"/>
                <a:ea typeface="EB Garamond"/>
                <a:cs typeface="EB Garamond"/>
                <a:sym typeface="EB Garamond"/>
              </a:rPr>
              <a:t>Ejemplo</a:t>
            </a:r>
            <a:endParaRPr>
              <a:latin typeface="EB Garamond"/>
              <a:ea typeface="EB Garamond"/>
              <a:cs typeface="EB Garamond"/>
              <a:sym typeface="EB Garamond"/>
            </a:endParaRPr>
          </a:p>
        </p:txBody>
      </p:sp>
      <p:sp>
        <p:nvSpPr>
          <p:cNvPr id="617" name="Google Shape;617;p64"/>
          <p:cNvSpPr txBox="1"/>
          <p:nvPr>
            <p:ph idx="1" type="body"/>
          </p:nvPr>
        </p:nvSpPr>
        <p:spPr>
          <a:xfrm>
            <a:off x="311700" y="1152475"/>
            <a:ext cx="3300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1600">
                <a:solidFill>
                  <a:schemeClr val="lt2"/>
                </a:solidFill>
                <a:highlight>
                  <a:srgbClr val="156C77"/>
                </a:highlight>
                <a:latin typeface="EB Garamond"/>
                <a:ea typeface="EB Garamond"/>
                <a:cs typeface="EB Garamond"/>
                <a:sym typeface="EB Garamond"/>
              </a:rPr>
              <a:t>1. Variable (encuesta)</a:t>
            </a:r>
            <a:endParaRPr sz="1600">
              <a:solidFill>
                <a:schemeClr val="lt2"/>
              </a:solidFill>
              <a:highlight>
                <a:srgbClr val="156C77"/>
              </a:highlight>
              <a:latin typeface="EB Garamond"/>
              <a:ea typeface="EB Garamond"/>
              <a:cs typeface="EB Garamond"/>
              <a:sym typeface="EB Garamond"/>
            </a:endParaRPr>
          </a:p>
          <a:p>
            <a:pPr indent="0" lvl="0" marL="0" rtl="0" algn="l">
              <a:spcBef>
                <a:spcPts val="1200"/>
              </a:spcBef>
              <a:spcAft>
                <a:spcPts val="0"/>
              </a:spcAft>
              <a:buNone/>
            </a:pPr>
            <a:r>
              <a:rPr lang="es" sz="1400">
                <a:latin typeface="EB Garamond"/>
                <a:ea typeface="EB Garamond"/>
                <a:cs typeface="EB Garamond"/>
                <a:sym typeface="EB Garamond"/>
              </a:rPr>
              <a:t>P1. Indique su edad en años cumplidos: ____</a:t>
            </a:r>
            <a:endParaRPr sz="1400">
              <a:latin typeface="EB Garamond"/>
              <a:ea typeface="EB Garamond"/>
              <a:cs typeface="EB Garamond"/>
              <a:sym typeface="EB Garamond"/>
            </a:endParaRPr>
          </a:p>
          <a:p>
            <a:pPr indent="0" lvl="0" marL="0" rtl="0" algn="l">
              <a:spcBef>
                <a:spcPts val="1200"/>
              </a:spcBef>
              <a:spcAft>
                <a:spcPts val="0"/>
              </a:spcAft>
              <a:buNone/>
            </a:pPr>
            <a:r>
              <a:rPr lang="es" sz="1600">
                <a:solidFill>
                  <a:schemeClr val="lt2"/>
                </a:solidFill>
                <a:highlight>
                  <a:srgbClr val="A64D79"/>
                </a:highlight>
                <a:latin typeface="EB Garamond"/>
                <a:ea typeface="EB Garamond"/>
                <a:cs typeface="EB Garamond"/>
                <a:sym typeface="EB Garamond"/>
              </a:rPr>
              <a:t>2. Atributos (matriz datos)</a:t>
            </a:r>
            <a:endParaRPr sz="1600">
              <a:solidFill>
                <a:schemeClr val="lt2"/>
              </a:solidFill>
              <a:highlight>
                <a:srgbClr val="A64D79"/>
              </a:highlight>
              <a:latin typeface="EB Garamond"/>
              <a:ea typeface="EB Garamond"/>
              <a:cs typeface="EB Garamond"/>
              <a:sym typeface="EB Garamond"/>
            </a:endParaRPr>
          </a:p>
          <a:p>
            <a:pPr indent="0" lvl="0" marL="0" rtl="0" algn="l">
              <a:spcBef>
                <a:spcPts val="1200"/>
              </a:spcBef>
              <a:spcAft>
                <a:spcPts val="1200"/>
              </a:spcAft>
              <a:buNone/>
            </a:pPr>
            <a:r>
              <a:t/>
            </a:r>
            <a:endParaRPr>
              <a:solidFill>
                <a:schemeClr val="lt2"/>
              </a:solidFill>
              <a:highlight>
                <a:srgbClr val="A64D79"/>
              </a:highlight>
              <a:latin typeface="EB Garamond"/>
              <a:ea typeface="EB Garamond"/>
              <a:cs typeface="EB Garamond"/>
              <a:sym typeface="EB Garamond"/>
            </a:endParaRPr>
          </a:p>
        </p:txBody>
      </p:sp>
      <p:sp>
        <p:nvSpPr>
          <p:cNvPr id="618" name="Google Shape;618;p6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619" name="Google Shape;619;p64"/>
          <p:cNvSpPr txBox="1"/>
          <p:nvPr>
            <p:ph idx="2" type="body"/>
          </p:nvPr>
        </p:nvSpPr>
        <p:spPr>
          <a:xfrm>
            <a:off x="4061650" y="1152475"/>
            <a:ext cx="477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1600">
                <a:highlight>
                  <a:schemeClr val="accent4"/>
                </a:highlight>
                <a:latin typeface="EB Garamond"/>
                <a:ea typeface="EB Garamond"/>
                <a:cs typeface="EB Garamond"/>
                <a:sym typeface="EB Garamond"/>
              </a:rPr>
              <a:t>3. Transformación del nivel de medición (análisis de datos)</a:t>
            </a:r>
            <a:endParaRPr sz="1600">
              <a:highlight>
                <a:schemeClr val="accent4"/>
              </a:highlight>
              <a:latin typeface="EB Garamond"/>
              <a:ea typeface="EB Garamond"/>
              <a:cs typeface="EB Garamond"/>
              <a:sym typeface="EB Garamond"/>
            </a:endParaRPr>
          </a:p>
          <a:p>
            <a:pPr indent="0" lvl="0" marL="0" rtl="0" algn="l">
              <a:lnSpc>
                <a:spcPct val="100000"/>
              </a:lnSpc>
              <a:spcBef>
                <a:spcPts val="1200"/>
              </a:spcBef>
              <a:spcAft>
                <a:spcPts val="0"/>
              </a:spcAft>
              <a:buNone/>
            </a:pPr>
            <a:r>
              <a:rPr lang="es">
                <a:latin typeface="EB Garamond"/>
                <a:ea typeface="EB Garamond"/>
                <a:cs typeface="EB Garamond"/>
                <a:sym typeface="EB Garamond"/>
              </a:rPr>
              <a:t>Tenemos edad como una variable </a:t>
            </a:r>
            <a:r>
              <a:rPr lang="es">
                <a:highlight>
                  <a:srgbClr val="FDBF41"/>
                </a:highlight>
                <a:latin typeface="EB Garamond"/>
                <a:ea typeface="EB Garamond"/>
                <a:cs typeface="EB Garamond"/>
                <a:sym typeface="EB Garamond"/>
              </a:rPr>
              <a:t>escalar de intervalo</a:t>
            </a:r>
            <a:r>
              <a:rPr b="1" lang="es">
                <a:latin typeface="EB Garamond"/>
                <a:ea typeface="EB Garamond"/>
                <a:cs typeface="EB Garamond"/>
                <a:sym typeface="EB Garamond"/>
              </a:rPr>
              <a:t> </a:t>
            </a:r>
            <a:r>
              <a:rPr lang="es">
                <a:latin typeface="EB Garamond"/>
                <a:ea typeface="EB Garamond"/>
                <a:cs typeface="EB Garamond"/>
                <a:sym typeface="EB Garamond"/>
              </a:rPr>
              <a:t>donde cualquier caso puede tener cualquier número (menos el cero). Nos permite ver la continuidad de los datos, sin el cero:</a:t>
            </a:r>
            <a:endParaRPr sz="1200">
              <a:highlight>
                <a:schemeClr val="accent4"/>
              </a:highlight>
              <a:latin typeface="EB Garamond"/>
              <a:ea typeface="EB Garamond"/>
              <a:cs typeface="EB Garamond"/>
              <a:sym typeface="EB Garamond"/>
            </a:endParaRPr>
          </a:p>
        </p:txBody>
      </p:sp>
      <p:graphicFrame>
        <p:nvGraphicFramePr>
          <p:cNvPr id="620" name="Google Shape;620;p64"/>
          <p:cNvGraphicFramePr/>
          <p:nvPr/>
        </p:nvGraphicFramePr>
        <p:xfrm>
          <a:off x="405976" y="2487950"/>
          <a:ext cx="3000000" cy="3000000"/>
        </p:xfrm>
        <a:graphic>
          <a:graphicData uri="http://schemas.openxmlformats.org/drawingml/2006/table">
            <a:tbl>
              <a:tblPr bandRow="1" firstRow="1">
                <a:noFill/>
                <a:tableStyleId>{30F61F83-A29C-4BEE-98BF-139BE133F1B2}</a:tableStyleId>
              </a:tblPr>
              <a:tblGrid>
                <a:gridCol w="565400"/>
                <a:gridCol w="565400"/>
              </a:tblGrid>
              <a:tr h="191500">
                <a:tc>
                  <a:txBody>
                    <a:bodyPr/>
                    <a:lstStyle/>
                    <a:p>
                      <a:pPr indent="0" lvl="0" marL="0" marR="0" rtl="0" algn="l">
                        <a:spcBef>
                          <a:spcPts val="0"/>
                        </a:spcBef>
                        <a:spcAft>
                          <a:spcPts val="0"/>
                        </a:spcAft>
                        <a:buNone/>
                      </a:pPr>
                      <a:r>
                        <a:rPr lang="es" sz="1200">
                          <a:solidFill>
                            <a:schemeClr val="lt2"/>
                          </a:solidFill>
                          <a:latin typeface="EB Garamond"/>
                          <a:ea typeface="EB Garamond"/>
                          <a:cs typeface="EB Garamond"/>
                          <a:sym typeface="EB Garamond"/>
                        </a:rPr>
                        <a:t>caso</a:t>
                      </a:r>
                      <a:endParaRPr sz="1200">
                        <a:solidFill>
                          <a:schemeClr val="lt2"/>
                        </a:solidFill>
                        <a:latin typeface="EB Garamond"/>
                        <a:ea typeface="EB Garamond"/>
                        <a:cs typeface="EB Garamond"/>
                        <a:sym typeface="EB Garamond"/>
                      </a:endParaRPr>
                    </a:p>
                  </a:txBody>
                  <a:tcPr marT="45725" marB="45725" marR="91450" marL="91450">
                    <a:solidFill>
                      <a:srgbClr val="156C77"/>
                    </a:solidFill>
                  </a:tcPr>
                </a:tc>
                <a:tc>
                  <a:txBody>
                    <a:bodyPr/>
                    <a:lstStyle/>
                    <a:p>
                      <a:pPr indent="0" lvl="0" marL="0" marR="0" rtl="0" algn="l">
                        <a:spcBef>
                          <a:spcPts val="0"/>
                        </a:spcBef>
                        <a:spcAft>
                          <a:spcPts val="0"/>
                        </a:spcAft>
                        <a:buNone/>
                      </a:pPr>
                      <a:r>
                        <a:rPr lang="es" sz="1200">
                          <a:solidFill>
                            <a:schemeClr val="lt2"/>
                          </a:solidFill>
                          <a:latin typeface="EB Garamond"/>
                          <a:ea typeface="EB Garamond"/>
                          <a:cs typeface="EB Garamond"/>
                          <a:sym typeface="EB Garamond"/>
                        </a:rPr>
                        <a:t>edad</a:t>
                      </a:r>
                      <a:endParaRPr sz="1200">
                        <a:solidFill>
                          <a:schemeClr val="lt2"/>
                        </a:solidFill>
                        <a:latin typeface="EB Garamond"/>
                        <a:ea typeface="EB Garamond"/>
                        <a:cs typeface="EB Garamond"/>
                        <a:sym typeface="EB Garamond"/>
                      </a:endParaRPr>
                    </a:p>
                  </a:txBody>
                  <a:tcPr marT="45725" marB="45725" marR="91450" marL="91450">
                    <a:solidFill>
                      <a:srgbClr val="156C77"/>
                    </a:solidFill>
                  </a:tcPr>
                </a:tc>
              </a:tr>
              <a:tr h="273000">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1</a:t>
                      </a:r>
                      <a:endParaRPr sz="1200">
                        <a:solidFill>
                          <a:schemeClr val="dk2"/>
                        </a:solidFill>
                        <a:latin typeface="EB Garamond"/>
                        <a:ea typeface="EB Garamond"/>
                        <a:cs typeface="EB Garamond"/>
                        <a:sym typeface="EB Garamond"/>
                      </a:endParaRPr>
                    </a:p>
                  </a:txBody>
                  <a:tcPr marT="45725" marB="45725" marR="91450" marL="91450">
                    <a:solidFill>
                      <a:srgbClr val="AAD5D4"/>
                    </a:solidFill>
                  </a:tcPr>
                </a:tc>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20</a:t>
                      </a:r>
                      <a:endParaRPr sz="1200">
                        <a:solidFill>
                          <a:schemeClr val="dk2"/>
                        </a:solidFill>
                        <a:latin typeface="EB Garamond"/>
                        <a:ea typeface="EB Garamond"/>
                        <a:cs typeface="EB Garamond"/>
                        <a:sym typeface="EB Garamond"/>
                      </a:endParaRPr>
                    </a:p>
                  </a:txBody>
                  <a:tcPr marT="45725" marB="45725" marR="91450" marL="91450">
                    <a:solidFill>
                      <a:srgbClr val="AAD5D4"/>
                    </a:solidFill>
                  </a:tcPr>
                </a:tc>
              </a:tr>
              <a:tr h="273000">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2</a:t>
                      </a:r>
                      <a:endParaRPr sz="1200">
                        <a:solidFill>
                          <a:schemeClr val="dk2"/>
                        </a:solidFill>
                        <a:latin typeface="EB Garamond"/>
                        <a:ea typeface="EB Garamond"/>
                        <a:cs typeface="EB Garamond"/>
                        <a:sym typeface="EB Garamond"/>
                      </a:endParaRPr>
                    </a:p>
                  </a:txBody>
                  <a:tcPr marT="45725" marB="45725" marR="91450" marL="91450"/>
                </a:tc>
                <a:tc>
                  <a:txBody>
                    <a:bodyPr/>
                    <a:lstStyle/>
                    <a:p>
                      <a:pPr indent="0" lvl="0" marL="0" marR="0" rtl="0" algn="l">
                        <a:spcBef>
                          <a:spcPts val="0"/>
                        </a:spcBef>
                        <a:spcAft>
                          <a:spcPts val="0"/>
                        </a:spcAft>
                        <a:buNone/>
                      </a:pPr>
                      <a:r>
                        <a:rPr lang="es" sz="1200">
                          <a:solidFill>
                            <a:schemeClr val="dk2"/>
                          </a:solidFill>
                          <a:highlight>
                            <a:schemeClr val="accent6"/>
                          </a:highlight>
                          <a:latin typeface="EB Garamond"/>
                          <a:ea typeface="EB Garamond"/>
                          <a:cs typeface="EB Garamond"/>
                          <a:sym typeface="EB Garamond"/>
                        </a:rPr>
                        <a:t>1</a:t>
                      </a:r>
                      <a:endParaRPr sz="1200">
                        <a:solidFill>
                          <a:schemeClr val="dk2"/>
                        </a:solidFill>
                        <a:highlight>
                          <a:schemeClr val="accent6"/>
                        </a:highlight>
                        <a:latin typeface="EB Garamond"/>
                        <a:ea typeface="EB Garamond"/>
                        <a:cs typeface="EB Garamond"/>
                        <a:sym typeface="EB Garamond"/>
                      </a:endParaRPr>
                    </a:p>
                  </a:txBody>
                  <a:tcPr marT="45725" marB="45725" marR="91450" marL="91450"/>
                </a:tc>
              </a:tr>
              <a:tr h="273000">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3</a:t>
                      </a:r>
                      <a:endParaRPr sz="1200">
                        <a:solidFill>
                          <a:schemeClr val="dk2"/>
                        </a:solidFill>
                        <a:latin typeface="EB Garamond"/>
                        <a:ea typeface="EB Garamond"/>
                        <a:cs typeface="EB Garamond"/>
                        <a:sym typeface="EB Garamond"/>
                      </a:endParaRPr>
                    </a:p>
                  </a:txBody>
                  <a:tcPr marT="45725" marB="45725" marR="91450" marL="91450">
                    <a:solidFill>
                      <a:srgbClr val="AAD5D4"/>
                    </a:solidFill>
                  </a:tcPr>
                </a:tc>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45</a:t>
                      </a:r>
                      <a:endParaRPr sz="1200">
                        <a:solidFill>
                          <a:schemeClr val="dk2"/>
                        </a:solidFill>
                        <a:latin typeface="EB Garamond"/>
                        <a:ea typeface="EB Garamond"/>
                        <a:cs typeface="EB Garamond"/>
                        <a:sym typeface="EB Garamond"/>
                      </a:endParaRPr>
                    </a:p>
                  </a:txBody>
                  <a:tcPr marT="45725" marB="45725" marR="91450" marL="91450">
                    <a:solidFill>
                      <a:srgbClr val="AAD5D4"/>
                    </a:solidFill>
                  </a:tcPr>
                </a:tc>
              </a:tr>
              <a:tr h="273000">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4</a:t>
                      </a:r>
                      <a:endParaRPr sz="1200">
                        <a:solidFill>
                          <a:schemeClr val="dk2"/>
                        </a:solidFill>
                        <a:latin typeface="EB Garamond"/>
                        <a:ea typeface="EB Garamond"/>
                        <a:cs typeface="EB Garamond"/>
                        <a:sym typeface="EB Garamond"/>
                      </a:endParaRPr>
                    </a:p>
                  </a:txBody>
                  <a:tcPr marT="45725" marB="45725" marR="91450" marL="91450"/>
                </a:tc>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78</a:t>
                      </a:r>
                      <a:endParaRPr sz="1200">
                        <a:solidFill>
                          <a:schemeClr val="dk2"/>
                        </a:solidFill>
                        <a:latin typeface="EB Garamond"/>
                        <a:ea typeface="EB Garamond"/>
                        <a:cs typeface="EB Garamond"/>
                        <a:sym typeface="EB Garamond"/>
                      </a:endParaRPr>
                    </a:p>
                  </a:txBody>
                  <a:tcPr marT="45725" marB="45725" marR="91450" marL="91450"/>
                </a:tc>
              </a:tr>
              <a:tr h="173875">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5</a:t>
                      </a:r>
                      <a:endParaRPr sz="1200">
                        <a:solidFill>
                          <a:schemeClr val="dk2"/>
                        </a:solidFill>
                        <a:latin typeface="EB Garamond"/>
                        <a:ea typeface="EB Garamond"/>
                        <a:cs typeface="EB Garamond"/>
                        <a:sym typeface="EB Garamond"/>
                      </a:endParaRPr>
                    </a:p>
                  </a:txBody>
                  <a:tcPr marT="45725" marB="45725" marR="91450" marL="91450">
                    <a:solidFill>
                      <a:srgbClr val="AAD5D4"/>
                    </a:solidFill>
                  </a:tcPr>
                </a:tc>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7</a:t>
                      </a:r>
                      <a:endParaRPr sz="1200">
                        <a:solidFill>
                          <a:schemeClr val="dk2"/>
                        </a:solidFill>
                        <a:latin typeface="EB Garamond"/>
                        <a:ea typeface="EB Garamond"/>
                        <a:cs typeface="EB Garamond"/>
                        <a:sym typeface="EB Garamond"/>
                      </a:endParaRPr>
                    </a:p>
                  </a:txBody>
                  <a:tcPr marT="45725" marB="45725" marR="91450" marL="91450">
                    <a:solidFill>
                      <a:srgbClr val="AAD5D4"/>
                    </a:solidFill>
                  </a:tcPr>
                </a:tc>
              </a:tr>
              <a:tr h="273000">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n</a:t>
                      </a:r>
                      <a:endParaRPr sz="1200">
                        <a:solidFill>
                          <a:schemeClr val="dk2"/>
                        </a:solidFill>
                        <a:latin typeface="EB Garamond"/>
                        <a:ea typeface="EB Garamond"/>
                        <a:cs typeface="EB Garamond"/>
                        <a:sym typeface="EB Garamond"/>
                      </a:endParaRPr>
                    </a:p>
                  </a:txBody>
                  <a:tcPr marT="45725" marB="45725" marR="91450" marL="91450"/>
                </a:tc>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a:t>
                      </a:r>
                      <a:endParaRPr sz="1200">
                        <a:solidFill>
                          <a:schemeClr val="dk2"/>
                        </a:solidFill>
                        <a:latin typeface="EB Garamond"/>
                        <a:ea typeface="EB Garamond"/>
                        <a:cs typeface="EB Garamond"/>
                        <a:sym typeface="EB Garamond"/>
                      </a:endParaRPr>
                    </a:p>
                  </a:txBody>
                  <a:tcPr marT="45725" marB="45725" marR="91450" marL="91450"/>
                </a:tc>
              </a:tr>
            </a:tbl>
          </a:graphicData>
        </a:graphic>
      </p:graphicFrame>
      <p:pic>
        <p:nvPicPr>
          <p:cNvPr descr="Imagen que contiene Logotipo&#10;&#10;Descripción generada automáticamente" id="621" name="Google Shape;621;p64"/>
          <p:cNvPicPr preferRelativeResize="0"/>
          <p:nvPr/>
        </p:nvPicPr>
        <p:blipFill rotWithShape="1">
          <a:blip r:embed="rId3">
            <a:alphaModFix/>
          </a:blip>
          <a:srcRect b="0" l="0" r="0" t="0"/>
          <a:stretch/>
        </p:blipFill>
        <p:spPr>
          <a:xfrm>
            <a:off x="4317075" y="3187025"/>
            <a:ext cx="4333225" cy="1381850"/>
          </a:xfrm>
          <a:prstGeom prst="rect">
            <a:avLst/>
          </a:prstGeom>
          <a:noFill/>
          <a:ln>
            <a:noFill/>
          </a:ln>
        </p:spPr>
      </p:pic>
      <p:sp>
        <p:nvSpPr>
          <p:cNvPr id="622" name="Google Shape;622;p64"/>
          <p:cNvSpPr txBox="1"/>
          <p:nvPr/>
        </p:nvSpPr>
        <p:spPr>
          <a:xfrm>
            <a:off x="4546555" y="2691336"/>
            <a:ext cx="35748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 sz="1600">
                <a:solidFill>
                  <a:schemeClr val="dk2"/>
                </a:solidFill>
                <a:latin typeface="EB Garamond"/>
                <a:ea typeface="EB Garamond"/>
                <a:cs typeface="EB Garamond"/>
                <a:sym typeface="EB Garamond"/>
              </a:rPr>
              <a:t>Pirámide poblacional CENSO (2017)</a:t>
            </a:r>
            <a:endParaRPr>
              <a:solidFill>
                <a:schemeClr val="dk2"/>
              </a:solidFill>
              <a:latin typeface="EB Garamond"/>
              <a:ea typeface="EB Garamond"/>
              <a:cs typeface="EB Garamond"/>
              <a:sym typeface="EB Garamond"/>
            </a:endParaRPr>
          </a:p>
        </p:txBody>
      </p:sp>
      <p:sp>
        <p:nvSpPr>
          <p:cNvPr id="623" name="Google Shape;623;p64"/>
          <p:cNvSpPr txBox="1"/>
          <p:nvPr/>
        </p:nvSpPr>
        <p:spPr>
          <a:xfrm rot="-5400000">
            <a:off x="3369225" y="3674700"/>
            <a:ext cx="1321200" cy="23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 sz="900">
                <a:solidFill>
                  <a:srgbClr val="000000"/>
                </a:solidFill>
                <a:latin typeface="EB Garamond"/>
                <a:ea typeface="EB Garamond"/>
                <a:cs typeface="EB Garamond"/>
                <a:sym typeface="EB Garamond"/>
              </a:rPr>
              <a:t>(-)           EDAD         (+)</a:t>
            </a:r>
            <a:endParaRPr sz="900">
              <a:latin typeface="EB Garamond"/>
              <a:ea typeface="EB Garamond"/>
              <a:cs typeface="EB Garamond"/>
              <a:sym typeface="EB Garamon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6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¿Se puede cambiar el nivel de medición de una variable?</a:t>
            </a:r>
            <a:endParaRPr b="1">
              <a:latin typeface="EB Garamond"/>
              <a:ea typeface="EB Garamond"/>
              <a:cs typeface="EB Garamond"/>
              <a:sym typeface="EB Garamond"/>
            </a:endParaRPr>
          </a:p>
        </p:txBody>
      </p:sp>
      <p:sp>
        <p:nvSpPr>
          <p:cNvPr id="629" name="Google Shape;629;p6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pic>
        <p:nvPicPr>
          <p:cNvPr id="630" name="Google Shape;630;p65"/>
          <p:cNvPicPr preferRelativeResize="0"/>
          <p:nvPr/>
        </p:nvPicPr>
        <p:blipFill rotWithShape="1">
          <a:blip r:embed="rId3">
            <a:alphaModFix/>
          </a:blip>
          <a:srcRect b="0" l="0" r="0" t="0"/>
          <a:stretch/>
        </p:blipFill>
        <p:spPr>
          <a:xfrm>
            <a:off x="700213" y="1749150"/>
            <a:ext cx="7772226" cy="2001725"/>
          </a:xfrm>
          <a:prstGeom prst="rect">
            <a:avLst/>
          </a:prstGeom>
          <a:noFill/>
          <a:ln>
            <a:noFill/>
          </a:ln>
        </p:spPr>
      </p:pic>
      <p:sp>
        <p:nvSpPr>
          <p:cNvPr id="631" name="Google Shape;631;p65"/>
          <p:cNvSpPr/>
          <p:nvPr/>
        </p:nvSpPr>
        <p:spPr>
          <a:xfrm>
            <a:off x="4844073" y="3388716"/>
            <a:ext cx="774600" cy="362100"/>
          </a:xfrm>
          <a:prstGeom prst="donut">
            <a:avLst>
              <a:gd fmla="val 5436" name="adj"/>
            </a:avLst>
          </a:prstGeom>
          <a:solidFill>
            <a:srgbClr val="FDBF41"/>
          </a:solidFill>
          <a:ln cap="flat" cmpd="sng" w="12700">
            <a:solidFill>
              <a:srgbClr val="FDBF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632" name="Google Shape;632;p65"/>
          <p:cNvSpPr/>
          <p:nvPr/>
        </p:nvSpPr>
        <p:spPr>
          <a:xfrm>
            <a:off x="2268097" y="3388416"/>
            <a:ext cx="774600" cy="362100"/>
          </a:xfrm>
          <a:prstGeom prst="donut">
            <a:avLst>
              <a:gd fmla="val 5436" name="adj"/>
            </a:avLst>
          </a:prstGeom>
          <a:solidFill>
            <a:srgbClr val="156C77"/>
          </a:solidFill>
          <a:ln cap="flat" cmpd="sng" w="12700">
            <a:solidFill>
              <a:srgbClr val="156C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633" name="Google Shape;633;p65"/>
          <p:cNvCxnSpPr>
            <a:stCxn id="632" idx="6"/>
            <a:endCxn id="631" idx="2"/>
          </p:cNvCxnSpPr>
          <p:nvPr/>
        </p:nvCxnSpPr>
        <p:spPr>
          <a:xfrm>
            <a:off x="3042697" y="3569466"/>
            <a:ext cx="1801500" cy="300"/>
          </a:xfrm>
          <a:prstGeom prst="straightConnector1">
            <a:avLst/>
          </a:prstGeom>
          <a:noFill/>
          <a:ln cap="flat" cmpd="sng" w="38100">
            <a:solidFill>
              <a:srgbClr val="FF1D76"/>
            </a:solidFill>
            <a:prstDash val="solid"/>
            <a:miter lim="800000"/>
            <a:headEnd len="sm" w="sm" type="none"/>
            <a:tailEnd len="med" w="med" type="triangle"/>
          </a:ln>
        </p:spPr>
      </p:cxn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latin typeface="EB Garamond"/>
                <a:ea typeface="EB Garamond"/>
                <a:cs typeface="EB Garamond"/>
                <a:sym typeface="EB Garamond"/>
              </a:rPr>
              <a:t>Ejemplo</a:t>
            </a:r>
            <a:endParaRPr>
              <a:latin typeface="EB Garamond"/>
              <a:ea typeface="EB Garamond"/>
              <a:cs typeface="EB Garamond"/>
              <a:sym typeface="EB Garamond"/>
            </a:endParaRPr>
          </a:p>
        </p:txBody>
      </p:sp>
      <p:sp>
        <p:nvSpPr>
          <p:cNvPr id="639" name="Google Shape;639;p66"/>
          <p:cNvSpPr txBox="1"/>
          <p:nvPr>
            <p:ph idx="1" type="body"/>
          </p:nvPr>
        </p:nvSpPr>
        <p:spPr>
          <a:xfrm>
            <a:off x="311700" y="1152475"/>
            <a:ext cx="3300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1600">
                <a:solidFill>
                  <a:schemeClr val="lt2"/>
                </a:solidFill>
                <a:highlight>
                  <a:srgbClr val="156C77"/>
                </a:highlight>
                <a:latin typeface="EB Garamond"/>
                <a:ea typeface="EB Garamond"/>
                <a:cs typeface="EB Garamond"/>
                <a:sym typeface="EB Garamond"/>
              </a:rPr>
              <a:t>1. Variable (encuesta)</a:t>
            </a:r>
            <a:endParaRPr sz="1600">
              <a:solidFill>
                <a:schemeClr val="lt2"/>
              </a:solidFill>
              <a:highlight>
                <a:srgbClr val="156C77"/>
              </a:highlight>
              <a:latin typeface="EB Garamond"/>
              <a:ea typeface="EB Garamond"/>
              <a:cs typeface="EB Garamond"/>
              <a:sym typeface="EB Garamond"/>
            </a:endParaRPr>
          </a:p>
          <a:p>
            <a:pPr indent="0" lvl="0" marL="0" rtl="0" algn="l">
              <a:spcBef>
                <a:spcPts val="1200"/>
              </a:spcBef>
              <a:spcAft>
                <a:spcPts val="0"/>
              </a:spcAft>
              <a:buNone/>
            </a:pPr>
            <a:r>
              <a:rPr lang="es" sz="1400">
                <a:latin typeface="EB Garamond"/>
                <a:ea typeface="EB Garamond"/>
                <a:cs typeface="EB Garamond"/>
                <a:sym typeface="EB Garamond"/>
              </a:rPr>
              <a:t>P1. Indique su edad en años cumplidos: ____</a:t>
            </a:r>
            <a:endParaRPr sz="1400">
              <a:latin typeface="EB Garamond"/>
              <a:ea typeface="EB Garamond"/>
              <a:cs typeface="EB Garamond"/>
              <a:sym typeface="EB Garamond"/>
            </a:endParaRPr>
          </a:p>
          <a:p>
            <a:pPr indent="0" lvl="0" marL="0" rtl="0" algn="l">
              <a:spcBef>
                <a:spcPts val="1200"/>
              </a:spcBef>
              <a:spcAft>
                <a:spcPts val="0"/>
              </a:spcAft>
              <a:buNone/>
            </a:pPr>
            <a:r>
              <a:rPr lang="es" sz="1600">
                <a:solidFill>
                  <a:schemeClr val="lt2"/>
                </a:solidFill>
                <a:highlight>
                  <a:srgbClr val="A64D79"/>
                </a:highlight>
                <a:latin typeface="EB Garamond"/>
                <a:ea typeface="EB Garamond"/>
                <a:cs typeface="EB Garamond"/>
                <a:sym typeface="EB Garamond"/>
              </a:rPr>
              <a:t>2. Atributos (matriz datos)</a:t>
            </a:r>
            <a:endParaRPr sz="1600">
              <a:solidFill>
                <a:schemeClr val="lt2"/>
              </a:solidFill>
              <a:highlight>
                <a:srgbClr val="A64D79"/>
              </a:highlight>
              <a:latin typeface="EB Garamond"/>
              <a:ea typeface="EB Garamond"/>
              <a:cs typeface="EB Garamond"/>
              <a:sym typeface="EB Garamond"/>
            </a:endParaRPr>
          </a:p>
          <a:p>
            <a:pPr indent="0" lvl="0" marL="0" rtl="0" algn="l">
              <a:spcBef>
                <a:spcPts val="1200"/>
              </a:spcBef>
              <a:spcAft>
                <a:spcPts val="1200"/>
              </a:spcAft>
              <a:buNone/>
            </a:pPr>
            <a:r>
              <a:t/>
            </a:r>
            <a:endParaRPr>
              <a:solidFill>
                <a:schemeClr val="lt2"/>
              </a:solidFill>
              <a:highlight>
                <a:srgbClr val="A64D79"/>
              </a:highlight>
              <a:latin typeface="EB Garamond"/>
              <a:ea typeface="EB Garamond"/>
              <a:cs typeface="EB Garamond"/>
              <a:sym typeface="EB Garamond"/>
            </a:endParaRPr>
          </a:p>
        </p:txBody>
      </p:sp>
      <p:sp>
        <p:nvSpPr>
          <p:cNvPr id="640" name="Google Shape;640;p6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641" name="Google Shape;641;p66"/>
          <p:cNvSpPr txBox="1"/>
          <p:nvPr>
            <p:ph idx="2" type="body"/>
          </p:nvPr>
        </p:nvSpPr>
        <p:spPr>
          <a:xfrm>
            <a:off x="4061650" y="1152475"/>
            <a:ext cx="477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1600">
                <a:highlight>
                  <a:schemeClr val="accent4"/>
                </a:highlight>
                <a:latin typeface="EB Garamond"/>
                <a:ea typeface="EB Garamond"/>
                <a:cs typeface="EB Garamond"/>
                <a:sym typeface="EB Garamond"/>
              </a:rPr>
              <a:t>3. Transformación del nivel de medición (análisis de datos)</a:t>
            </a:r>
            <a:endParaRPr sz="1600">
              <a:highlight>
                <a:schemeClr val="accent4"/>
              </a:highlight>
              <a:latin typeface="EB Garamond"/>
              <a:ea typeface="EB Garamond"/>
              <a:cs typeface="EB Garamond"/>
              <a:sym typeface="EB Garamond"/>
            </a:endParaRPr>
          </a:p>
          <a:p>
            <a:pPr indent="0" lvl="0" marL="0" rtl="0" algn="l">
              <a:lnSpc>
                <a:spcPct val="100000"/>
              </a:lnSpc>
              <a:spcBef>
                <a:spcPts val="1200"/>
              </a:spcBef>
              <a:spcAft>
                <a:spcPts val="0"/>
              </a:spcAft>
              <a:buNone/>
            </a:pPr>
            <a:r>
              <a:rPr lang="es">
                <a:latin typeface="EB Garamond"/>
                <a:ea typeface="EB Garamond"/>
                <a:cs typeface="EB Garamond"/>
                <a:sym typeface="EB Garamond"/>
              </a:rPr>
              <a:t>Tenemos edad como una variable </a:t>
            </a:r>
            <a:r>
              <a:rPr lang="es">
                <a:highlight>
                  <a:srgbClr val="FDBF41"/>
                </a:highlight>
                <a:latin typeface="EB Garamond"/>
                <a:ea typeface="EB Garamond"/>
                <a:cs typeface="EB Garamond"/>
                <a:sym typeface="EB Garamond"/>
              </a:rPr>
              <a:t>ordinal</a:t>
            </a:r>
            <a:r>
              <a:rPr lang="es">
                <a:latin typeface="EB Garamond"/>
                <a:ea typeface="EB Garamond"/>
                <a:cs typeface="EB Garamond"/>
                <a:sym typeface="EB Garamond"/>
              </a:rPr>
              <a:t>:</a:t>
            </a:r>
            <a:endParaRPr sz="1200">
              <a:highlight>
                <a:schemeClr val="accent4"/>
              </a:highlight>
              <a:latin typeface="EB Garamond"/>
              <a:ea typeface="EB Garamond"/>
              <a:cs typeface="EB Garamond"/>
              <a:sym typeface="EB Garamond"/>
            </a:endParaRPr>
          </a:p>
        </p:txBody>
      </p:sp>
      <p:graphicFrame>
        <p:nvGraphicFramePr>
          <p:cNvPr id="642" name="Google Shape;642;p66"/>
          <p:cNvGraphicFramePr/>
          <p:nvPr/>
        </p:nvGraphicFramePr>
        <p:xfrm>
          <a:off x="405976" y="2487950"/>
          <a:ext cx="3000000" cy="3000000"/>
        </p:xfrm>
        <a:graphic>
          <a:graphicData uri="http://schemas.openxmlformats.org/drawingml/2006/table">
            <a:tbl>
              <a:tblPr bandRow="1" firstRow="1">
                <a:noFill/>
                <a:tableStyleId>{30F61F83-A29C-4BEE-98BF-139BE133F1B2}</a:tableStyleId>
              </a:tblPr>
              <a:tblGrid>
                <a:gridCol w="565400"/>
                <a:gridCol w="565400"/>
              </a:tblGrid>
              <a:tr h="191500">
                <a:tc>
                  <a:txBody>
                    <a:bodyPr/>
                    <a:lstStyle/>
                    <a:p>
                      <a:pPr indent="0" lvl="0" marL="0" marR="0" rtl="0" algn="l">
                        <a:spcBef>
                          <a:spcPts val="0"/>
                        </a:spcBef>
                        <a:spcAft>
                          <a:spcPts val="0"/>
                        </a:spcAft>
                        <a:buNone/>
                      </a:pPr>
                      <a:r>
                        <a:rPr lang="es" sz="1200">
                          <a:solidFill>
                            <a:schemeClr val="lt2"/>
                          </a:solidFill>
                          <a:latin typeface="EB Garamond"/>
                          <a:ea typeface="EB Garamond"/>
                          <a:cs typeface="EB Garamond"/>
                          <a:sym typeface="EB Garamond"/>
                        </a:rPr>
                        <a:t>caso</a:t>
                      </a:r>
                      <a:endParaRPr sz="1200">
                        <a:solidFill>
                          <a:schemeClr val="lt2"/>
                        </a:solidFill>
                        <a:latin typeface="EB Garamond"/>
                        <a:ea typeface="EB Garamond"/>
                        <a:cs typeface="EB Garamond"/>
                        <a:sym typeface="EB Garamond"/>
                      </a:endParaRPr>
                    </a:p>
                  </a:txBody>
                  <a:tcPr marT="45725" marB="45725" marR="91450" marL="91450">
                    <a:solidFill>
                      <a:srgbClr val="156C77"/>
                    </a:solidFill>
                  </a:tcPr>
                </a:tc>
                <a:tc>
                  <a:txBody>
                    <a:bodyPr/>
                    <a:lstStyle/>
                    <a:p>
                      <a:pPr indent="0" lvl="0" marL="0" marR="0" rtl="0" algn="l">
                        <a:spcBef>
                          <a:spcPts val="0"/>
                        </a:spcBef>
                        <a:spcAft>
                          <a:spcPts val="0"/>
                        </a:spcAft>
                        <a:buNone/>
                      </a:pPr>
                      <a:r>
                        <a:rPr lang="es" sz="1200">
                          <a:solidFill>
                            <a:schemeClr val="lt2"/>
                          </a:solidFill>
                          <a:latin typeface="EB Garamond"/>
                          <a:ea typeface="EB Garamond"/>
                          <a:cs typeface="EB Garamond"/>
                          <a:sym typeface="EB Garamond"/>
                        </a:rPr>
                        <a:t>edad</a:t>
                      </a:r>
                      <a:endParaRPr sz="1200">
                        <a:solidFill>
                          <a:schemeClr val="lt2"/>
                        </a:solidFill>
                        <a:latin typeface="EB Garamond"/>
                        <a:ea typeface="EB Garamond"/>
                        <a:cs typeface="EB Garamond"/>
                        <a:sym typeface="EB Garamond"/>
                      </a:endParaRPr>
                    </a:p>
                  </a:txBody>
                  <a:tcPr marT="45725" marB="45725" marR="91450" marL="91450">
                    <a:solidFill>
                      <a:srgbClr val="156C77"/>
                    </a:solidFill>
                  </a:tcPr>
                </a:tc>
              </a:tr>
              <a:tr h="273000">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1</a:t>
                      </a:r>
                      <a:endParaRPr sz="1200">
                        <a:solidFill>
                          <a:schemeClr val="dk2"/>
                        </a:solidFill>
                        <a:latin typeface="EB Garamond"/>
                        <a:ea typeface="EB Garamond"/>
                        <a:cs typeface="EB Garamond"/>
                        <a:sym typeface="EB Garamond"/>
                      </a:endParaRPr>
                    </a:p>
                  </a:txBody>
                  <a:tcPr marT="45725" marB="45725" marR="91450" marL="91450">
                    <a:solidFill>
                      <a:srgbClr val="AAD5D4"/>
                    </a:solidFill>
                  </a:tcPr>
                </a:tc>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20</a:t>
                      </a:r>
                      <a:endParaRPr sz="1200">
                        <a:solidFill>
                          <a:schemeClr val="dk2"/>
                        </a:solidFill>
                        <a:latin typeface="EB Garamond"/>
                        <a:ea typeface="EB Garamond"/>
                        <a:cs typeface="EB Garamond"/>
                        <a:sym typeface="EB Garamond"/>
                      </a:endParaRPr>
                    </a:p>
                  </a:txBody>
                  <a:tcPr marT="45725" marB="45725" marR="91450" marL="91450">
                    <a:solidFill>
                      <a:srgbClr val="AAD5D4"/>
                    </a:solidFill>
                  </a:tcPr>
                </a:tc>
              </a:tr>
              <a:tr h="273000">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2</a:t>
                      </a:r>
                      <a:endParaRPr sz="1200">
                        <a:solidFill>
                          <a:schemeClr val="dk2"/>
                        </a:solidFill>
                        <a:latin typeface="EB Garamond"/>
                        <a:ea typeface="EB Garamond"/>
                        <a:cs typeface="EB Garamond"/>
                        <a:sym typeface="EB Garamond"/>
                      </a:endParaRPr>
                    </a:p>
                  </a:txBody>
                  <a:tcPr marT="45725" marB="45725" marR="91450" marL="91450"/>
                </a:tc>
                <a:tc>
                  <a:txBody>
                    <a:bodyPr/>
                    <a:lstStyle/>
                    <a:p>
                      <a:pPr indent="0" lvl="0" marL="0" marR="0" rtl="0" algn="l">
                        <a:spcBef>
                          <a:spcPts val="0"/>
                        </a:spcBef>
                        <a:spcAft>
                          <a:spcPts val="0"/>
                        </a:spcAft>
                        <a:buNone/>
                      </a:pPr>
                      <a:r>
                        <a:rPr lang="es" sz="1200">
                          <a:solidFill>
                            <a:schemeClr val="dk2"/>
                          </a:solidFill>
                          <a:highlight>
                            <a:schemeClr val="accent6"/>
                          </a:highlight>
                          <a:latin typeface="EB Garamond"/>
                          <a:ea typeface="EB Garamond"/>
                          <a:cs typeface="EB Garamond"/>
                          <a:sym typeface="EB Garamond"/>
                        </a:rPr>
                        <a:t>1</a:t>
                      </a:r>
                      <a:endParaRPr sz="1200">
                        <a:solidFill>
                          <a:schemeClr val="dk2"/>
                        </a:solidFill>
                        <a:highlight>
                          <a:schemeClr val="accent6"/>
                        </a:highlight>
                        <a:latin typeface="EB Garamond"/>
                        <a:ea typeface="EB Garamond"/>
                        <a:cs typeface="EB Garamond"/>
                        <a:sym typeface="EB Garamond"/>
                      </a:endParaRPr>
                    </a:p>
                  </a:txBody>
                  <a:tcPr marT="45725" marB="45725" marR="91450" marL="91450"/>
                </a:tc>
              </a:tr>
              <a:tr h="273000">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3</a:t>
                      </a:r>
                      <a:endParaRPr sz="1200">
                        <a:solidFill>
                          <a:schemeClr val="dk2"/>
                        </a:solidFill>
                        <a:latin typeface="EB Garamond"/>
                        <a:ea typeface="EB Garamond"/>
                        <a:cs typeface="EB Garamond"/>
                        <a:sym typeface="EB Garamond"/>
                      </a:endParaRPr>
                    </a:p>
                  </a:txBody>
                  <a:tcPr marT="45725" marB="45725" marR="91450" marL="91450">
                    <a:solidFill>
                      <a:srgbClr val="AAD5D4"/>
                    </a:solidFill>
                  </a:tcPr>
                </a:tc>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45</a:t>
                      </a:r>
                      <a:endParaRPr sz="1200">
                        <a:solidFill>
                          <a:schemeClr val="dk2"/>
                        </a:solidFill>
                        <a:latin typeface="EB Garamond"/>
                        <a:ea typeface="EB Garamond"/>
                        <a:cs typeface="EB Garamond"/>
                        <a:sym typeface="EB Garamond"/>
                      </a:endParaRPr>
                    </a:p>
                  </a:txBody>
                  <a:tcPr marT="45725" marB="45725" marR="91450" marL="91450">
                    <a:solidFill>
                      <a:srgbClr val="AAD5D4"/>
                    </a:solidFill>
                  </a:tcPr>
                </a:tc>
              </a:tr>
              <a:tr h="273000">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4</a:t>
                      </a:r>
                      <a:endParaRPr sz="1200">
                        <a:solidFill>
                          <a:schemeClr val="dk2"/>
                        </a:solidFill>
                        <a:latin typeface="EB Garamond"/>
                        <a:ea typeface="EB Garamond"/>
                        <a:cs typeface="EB Garamond"/>
                        <a:sym typeface="EB Garamond"/>
                      </a:endParaRPr>
                    </a:p>
                  </a:txBody>
                  <a:tcPr marT="45725" marB="45725" marR="91450" marL="91450"/>
                </a:tc>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78</a:t>
                      </a:r>
                      <a:endParaRPr sz="1200">
                        <a:solidFill>
                          <a:schemeClr val="dk2"/>
                        </a:solidFill>
                        <a:latin typeface="EB Garamond"/>
                        <a:ea typeface="EB Garamond"/>
                        <a:cs typeface="EB Garamond"/>
                        <a:sym typeface="EB Garamond"/>
                      </a:endParaRPr>
                    </a:p>
                  </a:txBody>
                  <a:tcPr marT="45725" marB="45725" marR="91450" marL="91450"/>
                </a:tc>
              </a:tr>
              <a:tr h="173875">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5</a:t>
                      </a:r>
                      <a:endParaRPr sz="1200">
                        <a:solidFill>
                          <a:schemeClr val="dk2"/>
                        </a:solidFill>
                        <a:latin typeface="EB Garamond"/>
                        <a:ea typeface="EB Garamond"/>
                        <a:cs typeface="EB Garamond"/>
                        <a:sym typeface="EB Garamond"/>
                      </a:endParaRPr>
                    </a:p>
                  </a:txBody>
                  <a:tcPr marT="45725" marB="45725" marR="91450" marL="91450">
                    <a:solidFill>
                      <a:srgbClr val="AAD5D4"/>
                    </a:solidFill>
                  </a:tcPr>
                </a:tc>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7</a:t>
                      </a:r>
                      <a:endParaRPr sz="1200">
                        <a:solidFill>
                          <a:schemeClr val="dk2"/>
                        </a:solidFill>
                        <a:latin typeface="EB Garamond"/>
                        <a:ea typeface="EB Garamond"/>
                        <a:cs typeface="EB Garamond"/>
                        <a:sym typeface="EB Garamond"/>
                      </a:endParaRPr>
                    </a:p>
                  </a:txBody>
                  <a:tcPr marT="45725" marB="45725" marR="91450" marL="91450">
                    <a:solidFill>
                      <a:srgbClr val="AAD5D4"/>
                    </a:solidFill>
                  </a:tcPr>
                </a:tc>
              </a:tr>
              <a:tr h="273000">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n</a:t>
                      </a:r>
                      <a:endParaRPr sz="1200">
                        <a:solidFill>
                          <a:schemeClr val="dk2"/>
                        </a:solidFill>
                        <a:latin typeface="EB Garamond"/>
                        <a:ea typeface="EB Garamond"/>
                        <a:cs typeface="EB Garamond"/>
                        <a:sym typeface="EB Garamond"/>
                      </a:endParaRPr>
                    </a:p>
                  </a:txBody>
                  <a:tcPr marT="45725" marB="45725" marR="91450" marL="91450"/>
                </a:tc>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a:t>
                      </a:r>
                      <a:endParaRPr sz="1200">
                        <a:solidFill>
                          <a:schemeClr val="dk2"/>
                        </a:solidFill>
                        <a:latin typeface="EB Garamond"/>
                        <a:ea typeface="EB Garamond"/>
                        <a:cs typeface="EB Garamond"/>
                        <a:sym typeface="EB Garamond"/>
                      </a:endParaRPr>
                    </a:p>
                  </a:txBody>
                  <a:tcPr marT="45725" marB="45725" marR="91450" marL="91450"/>
                </a:tc>
              </a:tr>
            </a:tbl>
          </a:graphicData>
        </a:graphic>
      </p:graphicFrame>
      <p:sp>
        <p:nvSpPr>
          <p:cNvPr id="643" name="Google Shape;643;p66"/>
          <p:cNvSpPr txBox="1"/>
          <p:nvPr/>
        </p:nvSpPr>
        <p:spPr>
          <a:xfrm>
            <a:off x="4897876" y="2065700"/>
            <a:ext cx="25281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 sz="1600">
                <a:solidFill>
                  <a:schemeClr val="dk2"/>
                </a:solidFill>
                <a:latin typeface="EB Garamond"/>
                <a:ea typeface="EB Garamond"/>
                <a:cs typeface="EB Garamond"/>
                <a:sym typeface="EB Garamond"/>
              </a:rPr>
              <a:t>Población CENSO (2017)</a:t>
            </a:r>
            <a:endParaRPr>
              <a:solidFill>
                <a:schemeClr val="dk2"/>
              </a:solidFill>
              <a:latin typeface="EB Garamond"/>
              <a:ea typeface="EB Garamond"/>
              <a:cs typeface="EB Garamond"/>
              <a:sym typeface="EB Garamond"/>
            </a:endParaRPr>
          </a:p>
        </p:txBody>
      </p:sp>
      <p:pic>
        <p:nvPicPr>
          <p:cNvPr descr="Calendario&#10;&#10;Descripción generada automáticamente" id="644" name="Google Shape;644;p66"/>
          <p:cNvPicPr preferRelativeResize="0"/>
          <p:nvPr/>
        </p:nvPicPr>
        <p:blipFill rotWithShape="1">
          <a:blip r:embed="rId3">
            <a:alphaModFix/>
          </a:blip>
          <a:srcRect b="0" l="0" r="0" t="0"/>
          <a:stretch/>
        </p:blipFill>
        <p:spPr>
          <a:xfrm>
            <a:off x="4478300" y="2487950"/>
            <a:ext cx="3499243" cy="23993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6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¿Se puede cambiar el nivel de medición de una variable?</a:t>
            </a:r>
            <a:endParaRPr b="1">
              <a:latin typeface="EB Garamond"/>
              <a:ea typeface="EB Garamond"/>
              <a:cs typeface="EB Garamond"/>
              <a:sym typeface="EB Garamond"/>
            </a:endParaRPr>
          </a:p>
        </p:txBody>
      </p:sp>
      <p:sp>
        <p:nvSpPr>
          <p:cNvPr id="650" name="Google Shape;650;p6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pic>
        <p:nvPicPr>
          <p:cNvPr id="651" name="Google Shape;651;p67"/>
          <p:cNvPicPr preferRelativeResize="0"/>
          <p:nvPr/>
        </p:nvPicPr>
        <p:blipFill rotWithShape="1">
          <a:blip r:embed="rId3">
            <a:alphaModFix/>
          </a:blip>
          <a:srcRect b="0" l="0" r="0" t="0"/>
          <a:stretch/>
        </p:blipFill>
        <p:spPr>
          <a:xfrm>
            <a:off x="700213" y="1749150"/>
            <a:ext cx="7772226" cy="2001725"/>
          </a:xfrm>
          <a:prstGeom prst="rect">
            <a:avLst/>
          </a:prstGeom>
          <a:noFill/>
          <a:ln>
            <a:noFill/>
          </a:ln>
        </p:spPr>
      </p:pic>
      <p:sp>
        <p:nvSpPr>
          <p:cNvPr id="652" name="Google Shape;652;p67"/>
          <p:cNvSpPr/>
          <p:nvPr/>
        </p:nvSpPr>
        <p:spPr>
          <a:xfrm>
            <a:off x="3647798" y="3388416"/>
            <a:ext cx="774600" cy="362100"/>
          </a:xfrm>
          <a:prstGeom prst="donut">
            <a:avLst>
              <a:gd fmla="val 5436" name="adj"/>
            </a:avLst>
          </a:prstGeom>
          <a:solidFill>
            <a:srgbClr val="FDBF41"/>
          </a:solidFill>
          <a:ln cap="flat" cmpd="sng" w="12700">
            <a:solidFill>
              <a:srgbClr val="FDBF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653" name="Google Shape;653;p67"/>
          <p:cNvSpPr/>
          <p:nvPr/>
        </p:nvSpPr>
        <p:spPr>
          <a:xfrm>
            <a:off x="2268097" y="3388416"/>
            <a:ext cx="774600" cy="362100"/>
          </a:xfrm>
          <a:prstGeom prst="donut">
            <a:avLst>
              <a:gd fmla="val 5436" name="adj"/>
            </a:avLst>
          </a:prstGeom>
          <a:solidFill>
            <a:srgbClr val="156C77"/>
          </a:solidFill>
          <a:ln cap="flat" cmpd="sng" w="12700">
            <a:solidFill>
              <a:srgbClr val="156C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cxnSp>
        <p:nvCxnSpPr>
          <p:cNvPr id="654" name="Google Shape;654;p67"/>
          <p:cNvCxnSpPr>
            <a:stCxn id="653" idx="6"/>
          </p:cNvCxnSpPr>
          <p:nvPr/>
        </p:nvCxnSpPr>
        <p:spPr>
          <a:xfrm>
            <a:off x="3042697" y="3569466"/>
            <a:ext cx="605100" cy="18000"/>
          </a:xfrm>
          <a:prstGeom prst="straightConnector1">
            <a:avLst/>
          </a:prstGeom>
          <a:noFill/>
          <a:ln cap="flat" cmpd="sng" w="38100">
            <a:solidFill>
              <a:srgbClr val="FF1D76"/>
            </a:solidFill>
            <a:prstDash val="solid"/>
            <a:miter lim="800000"/>
            <a:headEnd len="sm" w="sm" type="none"/>
            <a:tailEnd len="med" w="med" type="triangle"/>
          </a:ln>
        </p:spPr>
      </p:cxn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6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latin typeface="EB Garamond"/>
                <a:ea typeface="EB Garamond"/>
                <a:cs typeface="EB Garamond"/>
                <a:sym typeface="EB Garamond"/>
              </a:rPr>
              <a:t>Ejemplo</a:t>
            </a:r>
            <a:endParaRPr>
              <a:latin typeface="EB Garamond"/>
              <a:ea typeface="EB Garamond"/>
              <a:cs typeface="EB Garamond"/>
              <a:sym typeface="EB Garamond"/>
            </a:endParaRPr>
          </a:p>
        </p:txBody>
      </p:sp>
      <p:sp>
        <p:nvSpPr>
          <p:cNvPr id="660" name="Google Shape;660;p68"/>
          <p:cNvSpPr txBox="1"/>
          <p:nvPr>
            <p:ph idx="1" type="body"/>
          </p:nvPr>
        </p:nvSpPr>
        <p:spPr>
          <a:xfrm>
            <a:off x="311700" y="1152475"/>
            <a:ext cx="3300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1600">
                <a:solidFill>
                  <a:schemeClr val="lt2"/>
                </a:solidFill>
                <a:highlight>
                  <a:srgbClr val="156C77"/>
                </a:highlight>
                <a:latin typeface="EB Garamond"/>
                <a:ea typeface="EB Garamond"/>
                <a:cs typeface="EB Garamond"/>
                <a:sym typeface="EB Garamond"/>
              </a:rPr>
              <a:t>1. Variable (encuesta)</a:t>
            </a:r>
            <a:endParaRPr sz="1600">
              <a:solidFill>
                <a:schemeClr val="lt2"/>
              </a:solidFill>
              <a:highlight>
                <a:srgbClr val="156C77"/>
              </a:highlight>
              <a:latin typeface="EB Garamond"/>
              <a:ea typeface="EB Garamond"/>
              <a:cs typeface="EB Garamond"/>
              <a:sym typeface="EB Garamond"/>
            </a:endParaRPr>
          </a:p>
          <a:p>
            <a:pPr indent="0" lvl="0" marL="0" rtl="0" algn="l">
              <a:spcBef>
                <a:spcPts val="1200"/>
              </a:spcBef>
              <a:spcAft>
                <a:spcPts val="0"/>
              </a:spcAft>
              <a:buNone/>
            </a:pPr>
            <a:r>
              <a:rPr lang="es" sz="1400">
                <a:latin typeface="EB Garamond"/>
                <a:ea typeface="EB Garamond"/>
                <a:cs typeface="EB Garamond"/>
                <a:sym typeface="EB Garamond"/>
              </a:rPr>
              <a:t>P1. Indique su edad en años cumplidos: ____</a:t>
            </a:r>
            <a:endParaRPr sz="1400">
              <a:latin typeface="EB Garamond"/>
              <a:ea typeface="EB Garamond"/>
              <a:cs typeface="EB Garamond"/>
              <a:sym typeface="EB Garamond"/>
            </a:endParaRPr>
          </a:p>
          <a:p>
            <a:pPr indent="0" lvl="0" marL="0" rtl="0" algn="l">
              <a:spcBef>
                <a:spcPts val="1200"/>
              </a:spcBef>
              <a:spcAft>
                <a:spcPts val="0"/>
              </a:spcAft>
              <a:buNone/>
            </a:pPr>
            <a:r>
              <a:rPr lang="es" sz="1600">
                <a:solidFill>
                  <a:schemeClr val="lt2"/>
                </a:solidFill>
                <a:highlight>
                  <a:srgbClr val="A64D79"/>
                </a:highlight>
                <a:latin typeface="EB Garamond"/>
                <a:ea typeface="EB Garamond"/>
                <a:cs typeface="EB Garamond"/>
                <a:sym typeface="EB Garamond"/>
              </a:rPr>
              <a:t>2. Atributos (matriz datos)</a:t>
            </a:r>
            <a:endParaRPr sz="1600">
              <a:solidFill>
                <a:schemeClr val="lt2"/>
              </a:solidFill>
              <a:highlight>
                <a:srgbClr val="A64D79"/>
              </a:highlight>
              <a:latin typeface="EB Garamond"/>
              <a:ea typeface="EB Garamond"/>
              <a:cs typeface="EB Garamond"/>
              <a:sym typeface="EB Garamond"/>
            </a:endParaRPr>
          </a:p>
          <a:p>
            <a:pPr indent="0" lvl="0" marL="0" rtl="0" algn="l">
              <a:spcBef>
                <a:spcPts val="1200"/>
              </a:spcBef>
              <a:spcAft>
                <a:spcPts val="1200"/>
              </a:spcAft>
              <a:buNone/>
            </a:pPr>
            <a:r>
              <a:t/>
            </a:r>
            <a:endParaRPr>
              <a:solidFill>
                <a:schemeClr val="lt2"/>
              </a:solidFill>
              <a:highlight>
                <a:srgbClr val="A64D79"/>
              </a:highlight>
              <a:latin typeface="EB Garamond"/>
              <a:ea typeface="EB Garamond"/>
              <a:cs typeface="EB Garamond"/>
              <a:sym typeface="EB Garamond"/>
            </a:endParaRPr>
          </a:p>
        </p:txBody>
      </p:sp>
      <p:sp>
        <p:nvSpPr>
          <p:cNvPr id="661" name="Google Shape;661;p6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662" name="Google Shape;662;p68"/>
          <p:cNvSpPr txBox="1"/>
          <p:nvPr>
            <p:ph idx="2" type="body"/>
          </p:nvPr>
        </p:nvSpPr>
        <p:spPr>
          <a:xfrm>
            <a:off x="4061650" y="1152475"/>
            <a:ext cx="477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1600">
                <a:highlight>
                  <a:schemeClr val="accent4"/>
                </a:highlight>
                <a:latin typeface="EB Garamond"/>
                <a:ea typeface="EB Garamond"/>
                <a:cs typeface="EB Garamond"/>
                <a:sym typeface="EB Garamond"/>
              </a:rPr>
              <a:t>3. Transformación del nivel de medición (análisis de datos)</a:t>
            </a:r>
            <a:endParaRPr sz="1600">
              <a:highlight>
                <a:schemeClr val="accent4"/>
              </a:highlight>
              <a:latin typeface="EB Garamond"/>
              <a:ea typeface="EB Garamond"/>
              <a:cs typeface="EB Garamond"/>
              <a:sym typeface="EB Garamond"/>
            </a:endParaRPr>
          </a:p>
          <a:p>
            <a:pPr indent="0" lvl="0" marL="0" rtl="0" algn="l">
              <a:lnSpc>
                <a:spcPct val="100000"/>
              </a:lnSpc>
              <a:spcBef>
                <a:spcPts val="1200"/>
              </a:spcBef>
              <a:spcAft>
                <a:spcPts val="0"/>
              </a:spcAft>
              <a:buNone/>
            </a:pPr>
            <a:r>
              <a:rPr lang="es">
                <a:latin typeface="EB Garamond"/>
                <a:ea typeface="EB Garamond"/>
                <a:cs typeface="EB Garamond"/>
                <a:sym typeface="EB Garamond"/>
              </a:rPr>
              <a:t>Tenemos edad como una variable </a:t>
            </a:r>
            <a:r>
              <a:rPr lang="es">
                <a:highlight>
                  <a:srgbClr val="FDBF41"/>
                </a:highlight>
                <a:latin typeface="EB Garamond"/>
                <a:ea typeface="EB Garamond"/>
                <a:cs typeface="EB Garamond"/>
                <a:sym typeface="EB Garamond"/>
              </a:rPr>
              <a:t>nominal</a:t>
            </a:r>
            <a:r>
              <a:rPr lang="es">
                <a:latin typeface="EB Garamond"/>
                <a:ea typeface="EB Garamond"/>
                <a:cs typeface="EB Garamond"/>
                <a:sym typeface="EB Garamond"/>
              </a:rPr>
              <a:t>:</a:t>
            </a:r>
            <a:endParaRPr sz="1200">
              <a:highlight>
                <a:schemeClr val="accent4"/>
              </a:highlight>
              <a:latin typeface="EB Garamond"/>
              <a:ea typeface="EB Garamond"/>
              <a:cs typeface="EB Garamond"/>
              <a:sym typeface="EB Garamond"/>
            </a:endParaRPr>
          </a:p>
        </p:txBody>
      </p:sp>
      <p:graphicFrame>
        <p:nvGraphicFramePr>
          <p:cNvPr id="663" name="Google Shape;663;p68"/>
          <p:cNvGraphicFramePr/>
          <p:nvPr/>
        </p:nvGraphicFramePr>
        <p:xfrm>
          <a:off x="405976" y="2487950"/>
          <a:ext cx="3000000" cy="3000000"/>
        </p:xfrm>
        <a:graphic>
          <a:graphicData uri="http://schemas.openxmlformats.org/drawingml/2006/table">
            <a:tbl>
              <a:tblPr bandRow="1" firstRow="1">
                <a:noFill/>
                <a:tableStyleId>{30F61F83-A29C-4BEE-98BF-139BE133F1B2}</a:tableStyleId>
              </a:tblPr>
              <a:tblGrid>
                <a:gridCol w="565400"/>
                <a:gridCol w="565400"/>
              </a:tblGrid>
              <a:tr h="191500">
                <a:tc>
                  <a:txBody>
                    <a:bodyPr/>
                    <a:lstStyle/>
                    <a:p>
                      <a:pPr indent="0" lvl="0" marL="0" marR="0" rtl="0" algn="l">
                        <a:spcBef>
                          <a:spcPts val="0"/>
                        </a:spcBef>
                        <a:spcAft>
                          <a:spcPts val="0"/>
                        </a:spcAft>
                        <a:buNone/>
                      </a:pPr>
                      <a:r>
                        <a:rPr lang="es" sz="1200">
                          <a:solidFill>
                            <a:schemeClr val="lt2"/>
                          </a:solidFill>
                          <a:latin typeface="EB Garamond"/>
                          <a:ea typeface="EB Garamond"/>
                          <a:cs typeface="EB Garamond"/>
                          <a:sym typeface="EB Garamond"/>
                        </a:rPr>
                        <a:t>caso</a:t>
                      </a:r>
                      <a:endParaRPr sz="1200">
                        <a:solidFill>
                          <a:schemeClr val="lt2"/>
                        </a:solidFill>
                        <a:latin typeface="EB Garamond"/>
                        <a:ea typeface="EB Garamond"/>
                        <a:cs typeface="EB Garamond"/>
                        <a:sym typeface="EB Garamond"/>
                      </a:endParaRPr>
                    </a:p>
                  </a:txBody>
                  <a:tcPr marT="45725" marB="45725" marR="91450" marL="91450">
                    <a:solidFill>
                      <a:srgbClr val="156C77"/>
                    </a:solidFill>
                  </a:tcPr>
                </a:tc>
                <a:tc>
                  <a:txBody>
                    <a:bodyPr/>
                    <a:lstStyle/>
                    <a:p>
                      <a:pPr indent="0" lvl="0" marL="0" marR="0" rtl="0" algn="l">
                        <a:spcBef>
                          <a:spcPts val="0"/>
                        </a:spcBef>
                        <a:spcAft>
                          <a:spcPts val="0"/>
                        </a:spcAft>
                        <a:buNone/>
                      </a:pPr>
                      <a:r>
                        <a:rPr lang="es" sz="1200">
                          <a:solidFill>
                            <a:schemeClr val="lt2"/>
                          </a:solidFill>
                          <a:latin typeface="EB Garamond"/>
                          <a:ea typeface="EB Garamond"/>
                          <a:cs typeface="EB Garamond"/>
                          <a:sym typeface="EB Garamond"/>
                        </a:rPr>
                        <a:t>edad</a:t>
                      </a:r>
                      <a:endParaRPr sz="1200">
                        <a:solidFill>
                          <a:schemeClr val="lt2"/>
                        </a:solidFill>
                        <a:latin typeface="EB Garamond"/>
                        <a:ea typeface="EB Garamond"/>
                        <a:cs typeface="EB Garamond"/>
                        <a:sym typeface="EB Garamond"/>
                      </a:endParaRPr>
                    </a:p>
                  </a:txBody>
                  <a:tcPr marT="45725" marB="45725" marR="91450" marL="91450">
                    <a:solidFill>
                      <a:srgbClr val="156C77"/>
                    </a:solidFill>
                  </a:tcPr>
                </a:tc>
              </a:tr>
              <a:tr h="273000">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1</a:t>
                      </a:r>
                      <a:endParaRPr sz="1200">
                        <a:solidFill>
                          <a:schemeClr val="dk2"/>
                        </a:solidFill>
                        <a:latin typeface="EB Garamond"/>
                        <a:ea typeface="EB Garamond"/>
                        <a:cs typeface="EB Garamond"/>
                        <a:sym typeface="EB Garamond"/>
                      </a:endParaRPr>
                    </a:p>
                  </a:txBody>
                  <a:tcPr marT="45725" marB="45725" marR="91450" marL="91450">
                    <a:solidFill>
                      <a:srgbClr val="AAD5D4"/>
                    </a:solidFill>
                  </a:tcPr>
                </a:tc>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20</a:t>
                      </a:r>
                      <a:endParaRPr sz="1200">
                        <a:solidFill>
                          <a:schemeClr val="dk2"/>
                        </a:solidFill>
                        <a:latin typeface="EB Garamond"/>
                        <a:ea typeface="EB Garamond"/>
                        <a:cs typeface="EB Garamond"/>
                        <a:sym typeface="EB Garamond"/>
                      </a:endParaRPr>
                    </a:p>
                  </a:txBody>
                  <a:tcPr marT="45725" marB="45725" marR="91450" marL="91450">
                    <a:solidFill>
                      <a:srgbClr val="AAD5D4"/>
                    </a:solidFill>
                  </a:tcPr>
                </a:tc>
              </a:tr>
              <a:tr h="273000">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2</a:t>
                      </a:r>
                      <a:endParaRPr sz="1200">
                        <a:solidFill>
                          <a:schemeClr val="dk2"/>
                        </a:solidFill>
                        <a:latin typeface="EB Garamond"/>
                        <a:ea typeface="EB Garamond"/>
                        <a:cs typeface="EB Garamond"/>
                        <a:sym typeface="EB Garamond"/>
                      </a:endParaRPr>
                    </a:p>
                  </a:txBody>
                  <a:tcPr marT="45725" marB="45725" marR="91450" marL="91450"/>
                </a:tc>
                <a:tc>
                  <a:txBody>
                    <a:bodyPr/>
                    <a:lstStyle/>
                    <a:p>
                      <a:pPr indent="0" lvl="0" marL="0" marR="0" rtl="0" algn="l">
                        <a:spcBef>
                          <a:spcPts val="0"/>
                        </a:spcBef>
                        <a:spcAft>
                          <a:spcPts val="0"/>
                        </a:spcAft>
                        <a:buNone/>
                      </a:pPr>
                      <a:r>
                        <a:rPr lang="es" sz="1200">
                          <a:solidFill>
                            <a:schemeClr val="dk2"/>
                          </a:solidFill>
                          <a:highlight>
                            <a:schemeClr val="accent6"/>
                          </a:highlight>
                          <a:latin typeface="EB Garamond"/>
                          <a:ea typeface="EB Garamond"/>
                          <a:cs typeface="EB Garamond"/>
                          <a:sym typeface="EB Garamond"/>
                        </a:rPr>
                        <a:t>1</a:t>
                      </a:r>
                      <a:endParaRPr sz="1200">
                        <a:solidFill>
                          <a:schemeClr val="dk2"/>
                        </a:solidFill>
                        <a:highlight>
                          <a:schemeClr val="accent6"/>
                        </a:highlight>
                        <a:latin typeface="EB Garamond"/>
                        <a:ea typeface="EB Garamond"/>
                        <a:cs typeface="EB Garamond"/>
                        <a:sym typeface="EB Garamond"/>
                      </a:endParaRPr>
                    </a:p>
                  </a:txBody>
                  <a:tcPr marT="45725" marB="45725" marR="91450" marL="91450"/>
                </a:tc>
              </a:tr>
              <a:tr h="273000">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3</a:t>
                      </a:r>
                      <a:endParaRPr sz="1200">
                        <a:solidFill>
                          <a:schemeClr val="dk2"/>
                        </a:solidFill>
                        <a:latin typeface="EB Garamond"/>
                        <a:ea typeface="EB Garamond"/>
                        <a:cs typeface="EB Garamond"/>
                        <a:sym typeface="EB Garamond"/>
                      </a:endParaRPr>
                    </a:p>
                  </a:txBody>
                  <a:tcPr marT="45725" marB="45725" marR="91450" marL="91450">
                    <a:solidFill>
                      <a:srgbClr val="AAD5D4"/>
                    </a:solidFill>
                  </a:tcPr>
                </a:tc>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45</a:t>
                      </a:r>
                      <a:endParaRPr sz="1200">
                        <a:solidFill>
                          <a:schemeClr val="dk2"/>
                        </a:solidFill>
                        <a:latin typeface="EB Garamond"/>
                        <a:ea typeface="EB Garamond"/>
                        <a:cs typeface="EB Garamond"/>
                        <a:sym typeface="EB Garamond"/>
                      </a:endParaRPr>
                    </a:p>
                  </a:txBody>
                  <a:tcPr marT="45725" marB="45725" marR="91450" marL="91450">
                    <a:solidFill>
                      <a:srgbClr val="AAD5D4"/>
                    </a:solidFill>
                  </a:tcPr>
                </a:tc>
              </a:tr>
              <a:tr h="273000">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4</a:t>
                      </a:r>
                      <a:endParaRPr sz="1200">
                        <a:solidFill>
                          <a:schemeClr val="dk2"/>
                        </a:solidFill>
                        <a:latin typeface="EB Garamond"/>
                        <a:ea typeface="EB Garamond"/>
                        <a:cs typeface="EB Garamond"/>
                        <a:sym typeface="EB Garamond"/>
                      </a:endParaRPr>
                    </a:p>
                  </a:txBody>
                  <a:tcPr marT="45725" marB="45725" marR="91450" marL="91450"/>
                </a:tc>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78</a:t>
                      </a:r>
                      <a:endParaRPr sz="1200">
                        <a:solidFill>
                          <a:schemeClr val="dk2"/>
                        </a:solidFill>
                        <a:latin typeface="EB Garamond"/>
                        <a:ea typeface="EB Garamond"/>
                        <a:cs typeface="EB Garamond"/>
                        <a:sym typeface="EB Garamond"/>
                      </a:endParaRPr>
                    </a:p>
                  </a:txBody>
                  <a:tcPr marT="45725" marB="45725" marR="91450" marL="91450"/>
                </a:tc>
              </a:tr>
              <a:tr h="173875">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5</a:t>
                      </a:r>
                      <a:endParaRPr sz="1200">
                        <a:solidFill>
                          <a:schemeClr val="dk2"/>
                        </a:solidFill>
                        <a:latin typeface="EB Garamond"/>
                        <a:ea typeface="EB Garamond"/>
                        <a:cs typeface="EB Garamond"/>
                        <a:sym typeface="EB Garamond"/>
                      </a:endParaRPr>
                    </a:p>
                  </a:txBody>
                  <a:tcPr marT="45725" marB="45725" marR="91450" marL="91450">
                    <a:solidFill>
                      <a:srgbClr val="AAD5D4"/>
                    </a:solidFill>
                  </a:tcPr>
                </a:tc>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7</a:t>
                      </a:r>
                      <a:endParaRPr sz="1200">
                        <a:solidFill>
                          <a:schemeClr val="dk2"/>
                        </a:solidFill>
                        <a:latin typeface="EB Garamond"/>
                        <a:ea typeface="EB Garamond"/>
                        <a:cs typeface="EB Garamond"/>
                        <a:sym typeface="EB Garamond"/>
                      </a:endParaRPr>
                    </a:p>
                  </a:txBody>
                  <a:tcPr marT="45725" marB="45725" marR="91450" marL="91450">
                    <a:solidFill>
                      <a:srgbClr val="AAD5D4"/>
                    </a:solidFill>
                  </a:tcPr>
                </a:tc>
              </a:tr>
              <a:tr h="273000">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n</a:t>
                      </a:r>
                      <a:endParaRPr sz="1200">
                        <a:solidFill>
                          <a:schemeClr val="dk2"/>
                        </a:solidFill>
                        <a:latin typeface="EB Garamond"/>
                        <a:ea typeface="EB Garamond"/>
                        <a:cs typeface="EB Garamond"/>
                        <a:sym typeface="EB Garamond"/>
                      </a:endParaRPr>
                    </a:p>
                  </a:txBody>
                  <a:tcPr marT="45725" marB="45725" marR="91450" marL="91450"/>
                </a:tc>
                <a:tc>
                  <a:txBody>
                    <a:bodyPr/>
                    <a:lstStyle/>
                    <a:p>
                      <a:pPr indent="0" lvl="0" marL="0" marR="0" rtl="0" algn="l">
                        <a:spcBef>
                          <a:spcPts val="0"/>
                        </a:spcBef>
                        <a:spcAft>
                          <a:spcPts val="0"/>
                        </a:spcAft>
                        <a:buNone/>
                      </a:pPr>
                      <a:r>
                        <a:rPr lang="es" sz="1200">
                          <a:solidFill>
                            <a:schemeClr val="dk2"/>
                          </a:solidFill>
                          <a:latin typeface="EB Garamond"/>
                          <a:ea typeface="EB Garamond"/>
                          <a:cs typeface="EB Garamond"/>
                          <a:sym typeface="EB Garamond"/>
                        </a:rPr>
                        <a:t>...</a:t>
                      </a:r>
                      <a:endParaRPr sz="1200">
                        <a:solidFill>
                          <a:schemeClr val="dk2"/>
                        </a:solidFill>
                        <a:latin typeface="EB Garamond"/>
                        <a:ea typeface="EB Garamond"/>
                        <a:cs typeface="EB Garamond"/>
                        <a:sym typeface="EB Garamond"/>
                      </a:endParaRPr>
                    </a:p>
                  </a:txBody>
                  <a:tcPr marT="45725" marB="45725" marR="91450" marL="91450"/>
                </a:tc>
              </a:tr>
            </a:tbl>
          </a:graphicData>
        </a:graphic>
      </p:graphicFrame>
      <p:sp>
        <p:nvSpPr>
          <p:cNvPr id="664" name="Google Shape;664;p68"/>
          <p:cNvSpPr txBox="1"/>
          <p:nvPr/>
        </p:nvSpPr>
        <p:spPr>
          <a:xfrm>
            <a:off x="4237825" y="2312300"/>
            <a:ext cx="43050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s">
                <a:solidFill>
                  <a:schemeClr val="dk2"/>
                </a:solidFill>
                <a:latin typeface="EB Garamond"/>
                <a:ea typeface="EB Garamond"/>
                <a:cs typeface="EB Garamond"/>
                <a:sym typeface="EB Garamond"/>
              </a:rPr>
              <a:t>El CENSO 2017 revela que cada 100 personas en Chile:</a:t>
            </a:r>
            <a:endParaRPr sz="1200">
              <a:solidFill>
                <a:schemeClr val="dk2"/>
              </a:solidFill>
              <a:latin typeface="EB Garamond"/>
              <a:ea typeface="EB Garamond"/>
              <a:cs typeface="EB Garamond"/>
              <a:sym typeface="EB Garamond"/>
            </a:endParaRPr>
          </a:p>
        </p:txBody>
      </p:sp>
      <p:pic>
        <p:nvPicPr>
          <p:cNvPr descr="Diagrama&#10;&#10;Descripción generada automáticamente" id="665" name="Google Shape;665;p68"/>
          <p:cNvPicPr preferRelativeResize="0"/>
          <p:nvPr/>
        </p:nvPicPr>
        <p:blipFill rotWithShape="1">
          <a:blip r:embed="rId3">
            <a:alphaModFix/>
          </a:blip>
          <a:srcRect b="0" l="0" r="0" t="0"/>
          <a:stretch/>
        </p:blipFill>
        <p:spPr>
          <a:xfrm>
            <a:off x="4845525" y="2685275"/>
            <a:ext cx="3331245" cy="192027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6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¿Se puede cambiar el nivel de medición de una variable?</a:t>
            </a:r>
            <a:endParaRPr b="1">
              <a:latin typeface="EB Garamond"/>
              <a:ea typeface="EB Garamond"/>
              <a:cs typeface="EB Garamond"/>
              <a:sym typeface="EB Garamond"/>
            </a:endParaRPr>
          </a:p>
        </p:txBody>
      </p:sp>
      <p:sp>
        <p:nvSpPr>
          <p:cNvPr id="671" name="Google Shape;671;p6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pic>
        <p:nvPicPr>
          <p:cNvPr id="672" name="Google Shape;672;p69"/>
          <p:cNvPicPr preferRelativeResize="0"/>
          <p:nvPr/>
        </p:nvPicPr>
        <p:blipFill rotWithShape="1">
          <a:blip r:embed="rId3">
            <a:alphaModFix/>
          </a:blip>
          <a:srcRect b="0" l="0" r="0" t="0"/>
          <a:stretch/>
        </p:blipFill>
        <p:spPr>
          <a:xfrm>
            <a:off x="793425" y="1423250"/>
            <a:ext cx="7557150" cy="2050486"/>
          </a:xfrm>
          <a:prstGeom prst="rect">
            <a:avLst/>
          </a:prstGeom>
          <a:noFill/>
          <a:ln>
            <a:noFill/>
          </a:ln>
        </p:spPr>
      </p:pic>
      <p:sp>
        <p:nvSpPr>
          <p:cNvPr id="673" name="Google Shape;673;p69"/>
          <p:cNvSpPr/>
          <p:nvPr/>
        </p:nvSpPr>
        <p:spPr>
          <a:xfrm>
            <a:off x="7362878" y="3102447"/>
            <a:ext cx="753000" cy="370800"/>
          </a:xfrm>
          <a:prstGeom prst="donut">
            <a:avLst>
              <a:gd fmla="val 5436" name="adj"/>
            </a:avLst>
          </a:prstGeom>
          <a:solidFill>
            <a:srgbClr val="FDBF41"/>
          </a:solidFill>
          <a:ln cap="flat" cmpd="sng" w="12700">
            <a:solidFill>
              <a:srgbClr val="FDBF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674" name="Google Shape;674;p69"/>
          <p:cNvSpPr/>
          <p:nvPr/>
        </p:nvSpPr>
        <p:spPr>
          <a:xfrm>
            <a:off x="2317922" y="3102448"/>
            <a:ext cx="753000" cy="370800"/>
          </a:xfrm>
          <a:prstGeom prst="donut">
            <a:avLst>
              <a:gd fmla="val 5436" name="adj"/>
            </a:avLst>
          </a:prstGeom>
          <a:solidFill>
            <a:srgbClr val="156C77"/>
          </a:solidFill>
          <a:ln cap="flat" cmpd="sng" w="12700">
            <a:solidFill>
              <a:srgbClr val="156C7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675" name="Google Shape;675;p69"/>
          <p:cNvSpPr/>
          <p:nvPr/>
        </p:nvSpPr>
        <p:spPr>
          <a:xfrm>
            <a:off x="6072905" y="3093737"/>
            <a:ext cx="753000" cy="370800"/>
          </a:xfrm>
          <a:prstGeom prst="donut">
            <a:avLst>
              <a:gd fmla="val 5436" name="adj"/>
            </a:avLst>
          </a:prstGeom>
          <a:solidFill>
            <a:srgbClr val="FDBF41"/>
          </a:solidFill>
          <a:ln cap="flat" cmpd="sng" w="12700">
            <a:solidFill>
              <a:srgbClr val="FDBF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676" name="Google Shape;676;p69"/>
          <p:cNvSpPr/>
          <p:nvPr/>
        </p:nvSpPr>
        <p:spPr>
          <a:xfrm>
            <a:off x="4818413" y="3093736"/>
            <a:ext cx="753000" cy="370800"/>
          </a:xfrm>
          <a:prstGeom prst="donut">
            <a:avLst>
              <a:gd fmla="val 5436" name="adj"/>
            </a:avLst>
          </a:prstGeom>
          <a:solidFill>
            <a:srgbClr val="FDBF41"/>
          </a:solidFill>
          <a:ln cap="flat" cmpd="sng" w="12700">
            <a:solidFill>
              <a:srgbClr val="FDBF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677" name="Google Shape;677;p69"/>
          <p:cNvSpPr/>
          <p:nvPr/>
        </p:nvSpPr>
        <p:spPr>
          <a:xfrm>
            <a:off x="3569364" y="3093736"/>
            <a:ext cx="753000" cy="370800"/>
          </a:xfrm>
          <a:prstGeom prst="donut">
            <a:avLst>
              <a:gd fmla="val 5436" name="adj"/>
            </a:avLst>
          </a:prstGeom>
          <a:solidFill>
            <a:srgbClr val="FDBF41"/>
          </a:solidFill>
          <a:ln cap="flat" cmpd="sng" w="12700">
            <a:solidFill>
              <a:srgbClr val="FDBF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Calibri"/>
              <a:ea typeface="Calibri"/>
              <a:cs typeface="Calibri"/>
              <a:sym typeface="Calibri"/>
            </a:endParaRPr>
          </a:p>
        </p:txBody>
      </p:sp>
      <p:sp>
        <p:nvSpPr>
          <p:cNvPr id="678" name="Google Shape;678;p69"/>
          <p:cNvSpPr/>
          <p:nvPr/>
        </p:nvSpPr>
        <p:spPr>
          <a:xfrm rot="-5400000">
            <a:off x="5303546" y="1454775"/>
            <a:ext cx="129300" cy="4594200"/>
          </a:xfrm>
          <a:prstGeom prst="downArrow">
            <a:avLst>
              <a:gd fmla="val 50000" name="adj1"/>
              <a:gd fmla="val 50000" name="adj2"/>
            </a:avLst>
          </a:prstGeom>
          <a:solidFill>
            <a:srgbClr val="FF1D76"/>
          </a:solidFill>
          <a:ln cap="flat" cmpd="sng" w="12700">
            <a:solidFill>
              <a:srgbClr val="FF1D7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7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latin typeface="EB Garamond"/>
                <a:ea typeface="EB Garamond"/>
                <a:cs typeface="EB Garamond"/>
                <a:sym typeface="EB Garamond"/>
              </a:rPr>
              <a:t>Ejercicios</a:t>
            </a:r>
            <a:endParaRPr>
              <a:latin typeface="EB Garamond"/>
              <a:ea typeface="EB Garamond"/>
              <a:cs typeface="EB Garamond"/>
              <a:sym typeface="EB Garamond"/>
            </a:endParaRPr>
          </a:p>
        </p:txBody>
      </p:sp>
      <p:sp>
        <p:nvSpPr>
          <p:cNvPr id="684" name="Google Shape;684;p7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graphicFrame>
        <p:nvGraphicFramePr>
          <p:cNvPr id="685" name="Google Shape;685;p70"/>
          <p:cNvGraphicFramePr/>
          <p:nvPr/>
        </p:nvGraphicFramePr>
        <p:xfrm>
          <a:off x="443593" y="1307375"/>
          <a:ext cx="3000000" cy="3000000"/>
        </p:xfrm>
        <a:graphic>
          <a:graphicData uri="http://schemas.openxmlformats.org/drawingml/2006/table">
            <a:tbl>
              <a:tblPr>
                <a:noFill/>
                <a:tableStyleId>{00FE95AB-EF8F-4F0A-A3FD-3F22CCC69E49}</a:tableStyleId>
              </a:tblPr>
              <a:tblGrid>
                <a:gridCol w="3986900"/>
              </a:tblGrid>
              <a:tr h="139700">
                <a:tc>
                  <a:txBody>
                    <a:bodyPr/>
                    <a:lstStyle/>
                    <a:p>
                      <a:pPr indent="0" lvl="0" marL="0" marR="0" rtl="0" algn="ctr">
                        <a:spcBef>
                          <a:spcPts val="0"/>
                        </a:spcBef>
                        <a:spcAft>
                          <a:spcPts val="0"/>
                        </a:spcAft>
                        <a:buNone/>
                      </a:pPr>
                      <a:r>
                        <a:rPr b="1" i="0" lang="es" sz="1100" u="none" strike="noStrike">
                          <a:solidFill>
                            <a:srgbClr val="000000"/>
                          </a:solidFill>
                          <a:latin typeface="Calibri"/>
                          <a:ea typeface="Calibri"/>
                          <a:cs typeface="Calibri"/>
                          <a:sym typeface="Calibri"/>
                        </a:rPr>
                        <a:t>Atributos Originales</a:t>
                      </a:r>
                      <a:endParaRPr sz="1350"/>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39700">
                <a:tc>
                  <a:txBody>
                    <a:bodyPr/>
                    <a:lstStyle/>
                    <a:p>
                      <a:pPr indent="0" lvl="0" marL="0" marR="0" rtl="0" algn="l">
                        <a:spcBef>
                          <a:spcPts val="0"/>
                        </a:spcBef>
                        <a:spcAft>
                          <a:spcPts val="0"/>
                        </a:spcAft>
                        <a:buNone/>
                      </a:pPr>
                      <a:r>
                        <a:rPr b="0" i="0" lang="es" sz="1100" u="none" strike="noStrike">
                          <a:solidFill>
                            <a:srgbClr val="000000"/>
                          </a:solidFill>
                          <a:latin typeface="Cambria"/>
                          <a:ea typeface="Cambria"/>
                          <a:cs typeface="Cambria"/>
                          <a:sym typeface="Cambria"/>
                        </a:rPr>
                        <a:t>1 Trabaja tiempo completo</a:t>
                      </a:r>
                      <a:endParaRPr sz="1100">
                        <a:latin typeface="Cambria"/>
                        <a:ea typeface="Cambria"/>
                        <a:cs typeface="Cambria"/>
                        <a:sym typeface="Cambria"/>
                      </a:endParaRPr>
                    </a:p>
                    <a:p>
                      <a:pPr indent="0" lvl="0" marL="0" marR="0" rtl="0" algn="l">
                        <a:spcBef>
                          <a:spcPts val="0"/>
                        </a:spcBef>
                        <a:spcAft>
                          <a:spcPts val="0"/>
                        </a:spcAft>
                        <a:buNone/>
                      </a:pPr>
                      <a:r>
                        <a:rPr b="0" i="0" lang="es" sz="1100" u="none" strike="noStrike">
                          <a:solidFill>
                            <a:srgbClr val="000000"/>
                          </a:solidFill>
                          <a:latin typeface="Cambria"/>
                          <a:ea typeface="Cambria"/>
                          <a:cs typeface="Cambria"/>
                          <a:sym typeface="Cambria"/>
                        </a:rPr>
                        <a:t>2 Trabaja media jornada</a:t>
                      </a:r>
                      <a:endParaRPr sz="1100">
                        <a:latin typeface="Cambria"/>
                        <a:ea typeface="Cambria"/>
                        <a:cs typeface="Cambria"/>
                        <a:sym typeface="Cambria"/>
                      </a:endParaRPr>
                    </a:p>
                    <a:p>
                      <a:pPr indent="0" lvl="0" marL="0" marR="0" rtl="0" algn="l">
                        <a:spcBef>
                          <a:spcPts val="0"/>
                        </a:spcBef>
                        <a:spcAft>
                          <a:spcPts val="0"/>
                        </a:spcAft>
                        <a:buNone/>
                      </a:pPr>
                      <a:r>
                        <a:rPr b="0" i="0" lang="es" sz="1100" u="none" strike="noStrike">
                          <a:solidFill>
                            <a:srgbClr val="000000"/>
                          </a:solidFill>
                          <a:latin typeface="Cambria"/>
                          <a:ea typeface="Cambria"/>
                          <a:cs typeface="Cambria"/>
                          <a:sym typeface="Cambria"/>
                        </a:rPr>
                        <a:t>3 hace trabajos ocasionales, trabaja menos que media jornada</a:t>
                      </a:r>
                      <a:endParaRPr sz="1100">
                        <a:latin typeface="Cambria"/>
                        <a:ea typeface="Cambria"/>
                        <a:cs typeface="Cambria"/>
                        <a:sym typeface="Cambria"/>
                      </a:endParaRPr>
                    </a:p>
                    <a:p>
                      <a:pPr indent="0" lvl="0" marL="0" marR="0" rtl="0" algn="l">
                        <a:spcBef>
                          <a:spcPts val="0"/>
                        </a:spcBef>
                        <a:spcAft>
                          <a:spcPts val="0"/>
                        </a:spcAft>
                        <a:buNone/>
                      </a:pPr>
                      <a:r>
                        <a:rPr b="0" i="0" lang="es" sz="1100" u="none" strike="noStrike">
                          <a:solidFill>
                            <a:srgbClr val="000000"/>
                          </a:solidFill>
                          <a:latin typeface="Cambria"/>
                          <a:ea typeface="Cambria"/>
                          <a:cs typeface="Cambria"/>
                          <a:sym typeface="Cambria"/>
                        </a:rPr>
                        <a:t>4 Trabaja ayudando a un miembro de su familia</a:t>
                      </a:r>
                      <a:endParaRPr sz="1100">
                        <a:latin typeface="Cambria"/>
                        <a:ea typeface="Cambria"/>
                        <a:cs typeface="Cambria"/>
                        <a:sym typeface="Cambria"/>
                      </a:endParaRPr>
                    </a:p>
                    <a:p>
                      <a:pPr indent="0" lvl="0" marL="0" marR="0" rtl="0" algn="l">
                        <a:spcBef>
                          <a:spcPts val="0"/>
                        </a:spcBef>
                        <a:spcAft>
                          <a:spcPts val="0"/>
                        </a:spcAft>
                        <a:buNone/>
                      </a:pPr>
                      <a:r>
                        <a:rPr b="0" i="0" lang="es" sz="1100" u="none" strike="noStrike">
                          <a:solidFill>
                            <a:srgbClr val="000000"/>
                          </a:solidFill>
                          <a:latin typeface="Cambria"/>
                          <a:ea typeface="Cambria"/>
                          <a:cs typeface="Cambria"/>
                          <a:sym typeface="Cambria"/>
                        </a:rPr>
                        <a:t>5 Está desempleado, está cesante, está buscando trabajo</a:t>
                      </a:r>
                      <a:endParaRPr sz="1100">
                        <a:latin typeface="Cambria"/>
                        <a:ea typeface="Cambria"/>
                        <a:cs typeface="Cambria"/>
                        <a:sym typeface="Cambria"/>
                      </a:endParaRPr>
                    </a:p>
                    <a:p>
                      <a:pPr indent="0" lvl="0" marL="0" marR="0" rtl="0" algn="l">
                        <a:spcBef>
                          <a:spcPts val="0"/>
                        </a:spcBef>
                        <a:spcAft>
                          <a:spcPts val="0"/>
                        </a:spcAft>
                        <a:buNone/>
                      </a:pPr>
                      <a:r>
                        <a:rPr b="0" i="0" lang="es" sz="1100" u="none" strike="noStrike">
                          <a:solidFill>
                            <a:srgbClr val="000000"/>
                          </a:solidFill>
                          <a:latin typeface="Cambria"/>
                          <a:ea typeface="Cambria"/>
                          <a:cs typeface="Cambria"/>
                          <a:sym typeface="Cambria"/>
                        </a:rPr>
                        <a:t>6 Está buscando trabajo por primera vez</a:t>
                      </a:r>
                      <a:endParaRPr/>
                    </a:p>
                    <a:p>
                      <a:pPr indent="0" lvl="0" marL="0" marR="0" rtl="0" algn="l">
                        <a:spcBef>
                          <a:spcPts val="0"/>
                        </a:spcBef>
                        <a:spcAft>
                          <a:spcPts val="0"/>
                        </a:spcAft>
                        <a:buNone/>
                      </a:pPr>
                      <a:r>
                        <a:rPr b="0" i="0" lang="es" sz="1100" u="none" strike="noStrike">
                          <a:solidFill>
                            <a:srgbClr val="000000"/>
                          </a:solidFill>
                          <a:latin typeface="Cambria"/>
                          <a:ea typeface="Cambria"/>
                          <a:cs typeface="Cambria"/>
                          <a:sym typeface="Cambria"/>
                        </a:rPr>
                        <a:t>7 Estudiante</a:t>
                      </a:r>
                      <a:endParaRPr sz="1100">
                        <a:latin typeface="Cambria"/>
                        <a:ea typeface="Cambria"/>
                        <a:cs typeface="Cambria"/>
                        <a:sym typeface="Cambria"/>
                      </a:endParaRPr>
                    </a:p>
                    <a:p>
                      <a:pPr indent="0" lvl="0" marL="0" marR="0" rtl="0" algn="l">
                        <a:spcBef>
                          <a:spcPts val="0"/>
                        </a:spcBef>
                        <a:spcAft>
                          <a:spcPts val="0"/>
                        </a:spcAft>
                        <a:buNone/>
                      </a:pPr>
                      <a:r>
                        <a:rPr b="0" i="0" lang="es" sz="1100" u="none" strike="noStrike">
                          <a:solidFill>
                            <a:srgbClr val="000000"/>
                          </a:solidFill>
                          <a:latin typeface="Cambria"/>
                          <a:ea typeface="Cambria"/>
                          <a:cs typeface="Cambria"/>
                          <a:sym typeface="Cambria"/>
                        </a:rPr>
                        <a:t>8 Jubilado, retirado, pensionado, montepiado</a:t>
                      </a:r>
                      <a:endParaRPr sz="1100">
                        <a:latin typeface="Cambria"/>
                        <a:ea typeface="Cambria"/>
                        <a:cs typeface="Cambria"/>
                        <a:sym typeface="Cambria"/>
                      </a:endParaRPr>
                    </a:p>
                    <a:p>
                      <a:pPr indent="0" lvl="0" marL="0" marR="0" rtl="0" algn="l">
                        <a:spcBef>
                          <a:spcPts val="0"/>
                        </a:spcBef>
                        <a:spcAft>
                          <a:spcPts val="0"/>
                        </a:spcAft>
                        <a:buNone/>
                      </a:pPr>
                      <a:r>
                        <a:rPr b="0" i="0" lang="es" sz="1100" u="none" strike="noStrike">
                          <a:solidFill>
                            <a:srgbClr val="000000"/>
                          </a:solidFill>
                          <a:latin typeface="Cambria"/>
                          <a:ea typeface="Cambria"/>
                          <a:cs typeface="Cambria"/>
                          <a:sym typeface="Cambria"/>
                        </a:rPr>
                        <a:t>9 Quehaceres del hogar, dueña de casa</a:t>
                      </a:r>
                      <a:endParaRPr sz="1100">
                        <a:latin typeface="Cambria"/>
                        <a:ea typeface="Cambria"/>
                        <a:cs typeface="Cambria"/>
                        <a:sym typeface="Cambria"/>
                      </a:endParaRPr>
                    </a:p>
                    <a:p>
                      <a:pPr indent="0" lvl="0" marL="0" marR="0" rtl="0" algn="l">
                        <a:spcBef>
                          <a:spcPts val="0"/>
                        </a:spcBef>
                        <a:spcAft>
                          <a:spcPts val="0"/>
                        </a:spcAft>
                        <a:buNone/>
                      </a:pPr>
                      <a:r>
                        <a:rPr b="0" i="0" lang="es" sz="1100" u="none" strike="noStrike">
                          <a:solidFill>
                            <a:srgbClr val="000000"/>
                          </a:solidFill>
                          <a:latin typeface="Cambria"/>
                          <a:ea typeface="Cambria"/>
                          <a:cs typeface="Cambria"/>
                          <a:sym typeface="Cambria"/>
                        </a:rPr>
                        <a:t>10 Permanentemente Impedido/a o discapacitado/a</a:t>
                      </a:r>
                      <a:endParaRPr sz="1100">
                        <a:latin typeface="Cambria"/>
                        <a:ea typeface="Cambria"/>
                        <a:cs typeface="Cambria"/>
                        <a:sym typeface="Cambria"/>
                      </a:endParaRPr>
                    </a:p>
                    <a:p>
                      <a:pPr indent="0" lvl="0" marL="0" marR="0" rtl="0" algn="l">
                        <a:spcBef>
                          <a:spcPts val="0"/>
                        </a:spcBef>
                        <a:spcAft>
                          <a:spcPts val="0"/>
                        </a:spcAft>
                        <a:buNone/>
                      </a:pPr>
                      <a:r>
                        <a:rPr b="0" i="0" lang="es" sz="1100" u="none" strike="noStrike">
                          <a:solidFill>
                            <a:srgbClr val="000000"/>
                          </a:solidFill>
                          <a:latin typeface="Cambria"/>
                          <a:ea typeface="Cambria"/>
                          <a:cs typeface="Cambria"/>
                          <a:sym typeface="Cambria"/>
                        </a:rPr>
                        <a:t>11 Otros que no trabajan (por ejemplo rentista)</a:t>
                      </a:r>
                      <a:endParaRPr sz="1100">
                        <a:latin typeface="Cambria"/>
                        <a:ea typeface="Cambria"/>
                        <a:cs typeface="Cambria"/>
                        <a:sym typeface="Cambria"/>
                      </a:endParaRPr>
                    </a:p>
                    <a:p>
                      <a:pPr indent="0" lvl="0" marL="0" marR="0" rtl="0" algn="l">
                        <a:spcBef>
                          <a:spcPts val="0"/>
                        </a:spcBef>
                        <a:spcAft>
                          <a:spcPts val="0"/>
                        </a:spcAft>
                        <a:buNone/>
                      </a:pPr>
                      <a:r>
                        <a:rPr b="0" i="0" lang="es" sz="1100" u="none" strike="noStrike">
                          <a:solidFill>
                            <a:srgbClr val="000000"/>
                          </a:solidFill>
                          <a:latin typeface="Cambria"/>
                          <a:ea typeface="Cambria"/>
                          <a:cs typeface="Cambria"/>
                          <a:sym typeface="Cambria"/>
                        </a:rPr>
                        <a:t>99 No contesta</a:t>
                      </a:r>
                      <a:endParaRPr sz="1100">
                        <a:latin typeface="Cambria"/>
                        <a:ea typeface="Cambria"/>
                        <a:cs typeface="Cambria"/>
                        <a:sym typeface="Cambria"/>
                      </a:endParaRPr>
                    </a:p>
                  </a:txBody>
                  <a:tcPr marT="45725" marB="457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686" name="Google Shape;686;p70"/>
          <p:cNvSpPr txBox="1"/>
          <p:nvPr/>
        </p:nvSpPr>
        <p:spPr>
          <a:xfrm>
            <a:off x="4868000" y="1518714"/>
            <a:ext cx="3823500" cy="193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 sz="1500">
                <a:solidFill>
                  <a:schemeClr val="dk2"/>
                </a:solidFill>
                <a:highlight>
                  <a:srgbClr val="FDBF41"/>
                </a:highlight>
                <a:latin typeface="EB Garamond"/>
                <a:ea typeface="EB Garamond"/>
                <a:cs typeface="EB Garamond"/>
                <a:sym typeface="EB Garamond"/>
              </a:rPr>
              <a:t>Paso 1:</a:t>
            </a:r>
            <a:r>
              <a:rPr b="1" lang="es" sz="1500">
                <a:solidFill>
                  <a:schemeClr val="dk2"/>
                </a:solidFill>
                <a:latin typeface="EB Garamond"/>
                <a:ea typeface="EB Garamond"/>
                <a:cs typeface="EB Garamond"/>
                <a:sym typeface="EB Garamond"/>
              </a:rPr>
              <a:t> </a:t>
            </a:r>
            <a:r>
              <a:rPr lang="es" sz="1500">
                <a:solidFill>
                  <a:schemeClr val="dk2"/>
                </a:solidFill>
                <a:latin typeface="EB Garamond"/>
                <a:ea typeface="EB Garamond"/>
                <a:cs typeface="EB Garamond"/>
                <a:sym typeface="EB Garamond"/>
              </a:rPr>
              <a:t>Identificar tipo de variable y nivel de medición.</a:t>
            </a:r>
            <a:endParaRPr sz="1500">
              <a:solidFill>
                <a:schemeClr val="dk2"/>
              </a:solidFill>
              <a:latin typeface="EB Garamond"/>
              <a:ea typeface="EB Garamond"/>
              <a:cs typeface="EB Garamond"/>
              <a:sym typeface="EB Garamond"/>
            </a:endParaRPr>
          </a:p>
          <a:p>
            <a:pPr indent="0" lvl="0" marL="0" marR="0" rtl="0" algn="l">
              <a:spcBef>
                <a:spcPts val="0"/>
              </a:spcBef>
              <a:spcAft>
                <a:spcPts val="0"/>
              </a:spcAft>
              <a:buNone/>
            </a:pPr>
            <a:r>
              <a:t/>
            </a:r>
            <a:endParaRPr sz="1500">
              <a:solidFill>
                <a:schemeClr val="dk2"/>
              </a:solidFill>
              <a:latin typeface="EB Garamond"/>
              <a:ea typeface="EB Garamond"/>
              <a:cs typeface="EB Garamond"/>
              <a:sym typeface="EB Garamond"/>
            </a:endParaRPr>
          </a:p>
          <a:p>
            <a:pPr indent="0" lvl="0" marL="0" marR="0" rtl="0" algn="l">
              <a:spcBef>
                <a:spcPts val="0"/>
              </a:spcBef>
              <a:spcAft>
                <a:spcPts val="0"/>
              </a:spcAft>
              <a:buNone/>
            </a:pPr>
            <a:r>
              <a:rPr b="1" lang="es" sz="1500">
                <a:solidFill>
                  <a:schemeClr val="dk2"/>
                </a:solidFill>
                <a:highlight>
                  <a:srgbClr val="FDBF41"/>
                </a:highlight>
                <a:latin typeface="EB Garamond"/>
                <a:ea typeface="EB Garamond"/>
                <a:cs typeface="EB Garamond"/>
                <a:sym typeface="EB Garamond"/>
              </a:rPr>
              <a:t>Paso 2:</a:t>
            </a:r>
            <a:r>
              <a:rPr b="1" lang="es" sz="1500">
                <a:solidFill>
                  <a:schemeClr val="dk2"/>
                </a:solidFill>
                <a:latin typeface="EB Garamond"/>
                <a:ea typeface="EB Garamond"/>
                <a:cs typeface="EB Garamond"/>
                <a:sym typeface="EB Garamond"/>
              </a:rPr>
              <a:t> </a:t>
            </a:r>
            <a:r>
              <a:rPr lang="es" sz="1500">
                <a:solidFill>
                  <a:schemeClr val="dk2"/>
                </a:solidFill>
                <a:latin typeface="EB Garamond"/>
                <a:ea typeface="EB Garamond"/>
                <a:cs typeface="EB Garamond"/>
                <a:sym typeface="EB Garamond"/>
              </a:rPr>
              <a:t>Identificar a qué niveles de medición puedo transformar mi variable.</a:t>
            </a:r>
            <a:endParaRPr sz="1500">
              <a:solidFill>
                <a:schemeClr val="dk2"/>
              </a:solidFill>
              <a:latin typeface="EB Garamond"/>
              <a:ea typeface="EB Garamond"/>
              <a:cs typeface="EB Garamond"/>
              <a:sym typeface="EB Garamond"/>
            </a:endParaRPr>
          </a:p>
          <a:p>
            <a:pPr indent="0" lvl="0" marL="0" marR="0" rtl="0" algn="l">
              <a:spcBef>
                <a:spcPts val="0"/>
              </a:spcBef>
              <a:spcAft>
                <a:spcPts val="0"/>
              </a:spcAft>
              <a:buNone/>
            </a:pPr>
            <a:r>
              <a:t/>
            </a:r>
            <a:endParaRPr sz="1500">
              <a:solidFill>
                <a:schemeClr val="dk2"/>
              </a:solidFill>
              <a:latin typeface="EB Garamond"/>
              <a:ea typeface="EB Garamond"/>
              <a:cs typeface="EB Garamond"/>
              <a:sym typeface="EB Garamond"/>
            </a:endParaRPr>
          </a:p>
          <a:p>
            <a:pPr indent="0" lvl="0" marL="0" marR="0" rtl="0" algn="l">
              <a:spcBef>
                <a:spcPts val="0"/>
              </a:spcBef>
              <a:spcAft>
                <a:spcPts val="0"/>
              </a:spcAft>
              <a:buNone/>
            </a:pPr>
            <a:r>
              <a:rPr b="1" lang="es" sz="1500">
                <a:solidFill>
                  <a:schemeClr val="dk2"/>
                </a:solidFill>
                <a:highlight>
                  <a:srgbClr val="FDBF41"/>
                </a:highlight>
                <a:latin typeface="EB Garamond"/>
                <a:ea typeface="EB Garamond"/>
                <a:cs typeface="EB Garamond"/>
                <a:sym typeface="EB Garamond"/>
              </a:rPr>
              <a:t>Paso 3:</a:t>
            </a:r>
            <a:r>
              <a:rPr lang="es" sz="1500">
                <a:solidFill>
                  <a:schemeClr val="dk2"/>
                </a:solidFill>
                <a:latin typeface="EB Garamond"/>
                <a:ea typeface="EB Garamond"/>
                <a:cs typeface="EB Garamond"/>
                <a:sym typeface="EB Garamond"/>
              </a:rPr>
              <a:t> Proponer una recodificación para cada posible nuevo nivel de medición</a:t>
            </a:r>
            <a:endParaRPr sz="1500">
              <a:solidFill>
                <a:schemeClr val="dk2"/>
              </a:solidFill>
              <a:latin typeface="EB Garamond"/>
              <a:ea typeface="EB Garamond"/>
              <a:cs typeface="EB Garamond"/>
              <a:sym typeface="EB Garamon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7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latin typeface="EB Garamond"/>
                <a:ea typeface="EB Garamond"/>
                <a:cs typeface="EB Garamond"/>
                <a:sym typeface="EB Garamond"/>
              </a:rPr>
              <a:t>Ejercicios</a:t>
            </a:r>
            <a:endParaRPr>
              <a:latin typeface="EB Garamond"/>
              <a:ea typeface="EB Garamond"/>
              <a:cs typeface="EB Garamond"/>
              <a:sym typeface="EB Garamond"/>
            </a:endParaRPr>
          </a:p>
        </p:txBody>
      </p:sp>
      <p:sp>
        <p:nvSpPr>
          <p:cNvPr id="692" name="Google Shape;692;p7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693" name="Google Shape;693;p71"/>
          <p:cNvSpPr txBox="1"/>
          <p:nvPr/>
        </p:nvSpPr>
        <p:spPr>
          <a:xfrm>
            <a:off x="4868000" y="1518714"/>
            <a:ext cx="3823500" cy="193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 sz="1500">
                <a:solidFill>
                  <a:schemeClr val="dk2"/>
                </a:solidFill>
                <a:highlight>
                  <a:srgbClr val="FDBF41"/>
                </a:highlight>
                <a:latin typeface="EB Garamond"/>
                <a:ea typeface="EB Garamond"/>
                <a:cs typeface="EB Garamond"/>
                <a:sym typeface="EB Garamond"/>
              </a:rPr>
              <a:t>Paso 1:</a:t>
            </a:r>
            <a:r>
              <a:rPr b="1" lang="es" sz="1500">
                <a:solidFill>
                  <a:schemeClr val="dk2"/>
                </a:solidFill>
                <a:latin typeface="EB Garamond"/>
                <a:ea typeface="EB Garamond"/>
                <a:cs typeface="EB Garamond"/>
                <a:sym typeface="EB Garamond"/>
              </a:rPr>
              <a:t> </a:t>
            </a:r>
            <a:r>
              <a:rPr lang="es" sz="1500">
                <a:solidFill>
                  <a:schemeClr val="dk2"/>
                </a:solidFill>
                <a:latin typeface="EB Garamond"/>
                <a:ea typeface="EB Garamond"/>
                <a:cs typeface="EB Garamond"/>
                <a:sym typeface="EB Garamond"/>
              </a:rPr>
              <a:t>Identificar tipo de variable y nivel de medición.</a:t>
            </a:r>
            <a:endParaRPr sz="1500">
              <a:solidFill>
                <a:schemeClr val="dk2"/>
              </a:solidFill>
              <a:latin typeface="EB Garamond"/>
              <a:ea typeface="EB Garamond"/>
              <a:cs typeface="EB Garamond"/>
              <a:sym typeface="EB Garamond"/>
            </a:endParaRPr>
          </a:p>
          <a:p>
            <a:pPr indent="0" lvl="0" marL="0" marR="0" rtl="0" algn="l">
              <a:spcBef>
                <a:spcPts val="0"/>
              </a:spcBef>
              <a:spcAft>
                <a:spcPts val="0"/>
              </a:spcAft>
              <a:buNone/>
            </a:pPr>
            <a:r>
              <a:t/>
            </a:r>
            <a:endParaRPr sz="1500">
              <a:solidFill>
                <a:schemeClr val="dk2"/>
              </a:solidFill>
              <a:latin typeface="EB Garamond"/>
              <a:ea typeface="EB Garamond"/>
              <a:cs typeface="EB Garamond"/>
              <a:sym typeface="EB Garamond"/>
            </a:endParaRPr>
          </a:p>
          <a:p>
            <a:pPr indent="0" lvl="0" marL="0" marR="0" rtl="0" algn="l">
              <a:spcBef>
                <a:spcPts val="0"/>
              </a:spcBef>
              <a:spcAft>
                <a:spcPts val="0"/>
              </a:spcAft>
              <a:buNone/>
            </a:pPr>
            <a:r>
              <a:rPr b="1" lang="es" sz="1500">
                <a:solidFill>
                  <a:schemeClr val="dk2"/>
                </a:solidFill>
                <a:highlight>
                  <a:srgbClr val="FDBF41"/>
                </a:highlight>
                <a:latin typeface="EB Garamond"/>
                <a:ea typeface="EB Garamond"/>
                <a:cs typeface="EB Garamond"/>
                <a:sym typeface="EB Garamond"/>
              </a:rPr>
              <a:t>Paso 2:</a:t>
            </a:r>
            <a:r>
              <a:rPr b="1" lang="es" sz="1500">
                <a:solidFill>
                  <a:schemeClr val="dk2"/>
                </a:solidFill>
                <a:latin typeface="EB Garamond"/>
                <a:ea typeface="EB Garamond"/>
                <a:cs typeface="EB Garamond"/>
                <a:sym typeface="EB Garamond"/>
              </a:rPr>
              <a:t> </a:t>
            </a:r>
            <a:r>
              <a:rPr lang="es" sz="1500">
                <a:solidFill>
                  <a:schemeClr val="dk2"/>
                </a:solidFill>
                <a:latin typeface="EB Garamond"/>
                <a:ea typeface="EB Garamond"/>
                <a:cs typeface="EB Garamond"/>
                <a:sym typeface="EB Garamond"/>
              </a:rPr>
              <a:t>Identificar a qué niveles de medición puedo transformar mi variable.</a:t>
            </a:r>
            <a:endParaRPr sz="1500">
              <a:solidFill>
                <a:schemeClr val="dk2"/>
              </a:solidFill>
              <a:latin typeface="EB Garamond"/>
              <a:ea typeface="EB Garamond"/>
              <a:cs typeface="EB Garamond"/>
              <a:sym typeface="EB Garamond"/>
            </a:endParaRPr>
          </a:p>
          <a:p>
            <a:pPr indent="0" lvl="0" marL="0" marR="0" rtl="0" algn="l">
              <a:spcBef>
                <a:spcPts val="0"/>
              </a:spcBef>
              <a:spcAft>
                <a:spcPts val="0"/>
              </a:spcAft>
              <a:buNone/>
            </a:pPr>
            <a:r>
              <a:t/>
            </a:r>
            <a:endParaRPr sz="1500">
              <a:solidFill>
                <a:schemeClr val="dk2"/>
              </a:solidFill>
              <a:latin typeface="EB Garamond"/>
              <a:ea typeface="EB Garamond"/>
              <a:cs typeface="EB Garamond"/>
              <a:sym typeface="EB Garamond"/>
            </a:endParaRPr>
          </a:p>
          <a:p>
            <a:pPr indent="0" lvl="0" marL="0" marR="0" rtl="0" algn="l">
              <a:spcBef>
                <a:spcPts val="0"/>
              </a:spcBef>
              <a:spcAft>
                <a:spcPts val="0"/>
              </a:spcAft>
              <a:buNone/>
            </a:pPr>
            <a:r>
              <a:rPr b="1" lang="es" sz="1500">
                <a:solidFill>
                  <a:schemeClr val="dk2"/>
                </a:solidFill>
                <a:highlight>
                  <a:srgbClr val="FDBF41"/>
                </a:highlight>
                <a:latin typeface="EB Garamond"/>
                <a:ea typeface="EB Garamond"/>
                <a:cs typeface="EB Garamond"/>
                <a:sym typeface="EB Garamond"/>
              </a:rPr>
              <a:t>Paso 3:</a:t>
            </a:r>
            <a:r>
              <a:rPr lang="es" sz="1500">
                <a:solidFill>
                  <a:schemeClr val="dk2"/>
                </a:solidFill>
                <a:latin typeface="EB Garamond"/>
                <a:ea typeface="EB Garamond"/>
                <a:cs typeface="EB Garamond"/>
                <a:sym typeface="EB Garamond"/>
              </a:rPr>
              <a:t> Proponer una recodificación para cada posible nuevo nivel de medición</a:t>
            </a:r>
            <a:endParaRPr sz="1500">
              <a:solidFill>
                <a:schemeClr val="dk2"/>
              </a:solidFill>
              <a:latin typeface="EB Garamond"/>
              <a:ea typeface="EB Garamond"/>
              <a:cs typeface="EB Garamond"/>
              <a:sym typeface="EB Garamond"/>
            </a:endParaRPr>
          </a:p>
        </p:txBody>
      </p:sp>
      <p:sp>
        <p:nvSpPr>
          <p:cNvPr id="694" name="Google Shape;694;p71"/>
          <p:cNvSpPr txBox="1"/>
          <p:nvPr/>
        </p:nvSpPr>
        <p:spPr>
          <a:xfrm>
            <a:off x="271506" y="1852550"/>
            <a:ext cx="39591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 sz="1800">
                <a:solidFill>
                  <a:schemeClr val="dk2"/>
                </a:solidFill>
                <a:latin typeface="EB Garamond"/>
                <a:ea typeface="EB Garamond"/>
                <a:cs typeface="EB Garamond"/>
                <a:sym typeface="EB Garamond"/>
              </a:rPr>
              <a:t>P97. Por favor tomarse la temperatura corporal y luego responda </a:t>
            </a:r>
            <a:r>
              <a:rPr i="1" lang="es" sz="1800">
                <a:solidFill>
                  <a:schemeClr val="dk2"/>
                </a:solidFill>
                <a:latin typeface="EB Garamond"/>
                <a:ea typeface="EB Garamond"/>
                <a:cs typeface="EB Garamond"/>
                <a:sym typeface="EB Garamond"/>
              </a:rPr>
              <a:t>¿Qué temperatura corporal tiene?</a:t>
            </a:r>
            <a:r>
              <a:rPr lang="es" sz="1800">
                <a:solidFill>
                  <a:schemeClr val="dk2"/>
                </a:solidFill>
                <a:latin typeface="EB Garamond"/>
                <a:ea typeface="EB Garamond"/>
                <a:cs typeface="EB Garamond"/>
                <a:sym typeface="EB Garamond"/>
              </a:rPr>
              <a:t> =______</a:t>
            </a:r>
            <a:endParaRPr>
              <a:solidFill>
                <a:schemeClr val="dk2"/>
              </a:solidFill>
              <a:latin typeface="EB Garamond"/>
              <a:ea typeface="EB Garamond"/>
              <a:cs typeface="EB Garamond"/>
              <a:sym typeface="EB 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Proceso de operacionalización</a:t>
            </a:r>
            <a:endParaRPr b="1">
              <a:latin typeface="EB Garamond"/>
              <a:ea typeface="EB Garamond"/>
              <a:cs typeface="EB Garamond"/>
              <a:sym typeface="EB Garamond"/>
            </a:endParaRPr>
          </a:p>
        </p:txBody>
      </p:sp>
      <p:sp>
        <p:nvSpPr>
          <p:cNvPr id="91" name="Google Shape;91;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92" name="Google Shape;92;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a:latin typeface="EB Garamond"/>
              <a:ea typeface="EB Garamond"/>
              <a:cs typeface="EB Garamond"/>
              <a:sym typeface="EB Garamond"/>
            </a:endParaRPr>
          </a:p>
          <a:p>
            <a:pPr indent="0" lvl="0" marL="0" rtl="0" algn="l">
              <a:spcBef>
                <a:spcPts val="1200"/>
              </a:spcBef>
              <a:spcAft>
                <a:spcPts val="0"/>
              </a:spcAft>
              <a:buNone/>
            </a:pPr>
            <a:r>
              <a:rPr b="1" lang="es">
                <a:latin typeface="EB Garamond"/>
                <a:ea typeface="EB Garamond"/>
                <a:cs typeface="EB Garamond"/>
                <a:sym typeface="EB Garamond"/>
              </a:rPr>
              <a:t>Consideraciones</a:t>
            </a:r>
            <a:endParaRPr b="1">
              <a:latin typeface="EB Garamond"/>
              <a:ea typeface="EB Garamond"/>
              <a:cs typeface="EB Garamond"/>
              <a:sym typeface="EB Garamond"/>
            </a:endParaRPr>
          </a:p>
          <a:p>
            <a:pPr indent="-342900" lvl="0" marL="457200" rtl="0" algn="l">
              <a:spcBef>
                <a:spcPts val="1200"/>
              </a:spcBef>
              <a:spcAft>
                <a:spcPts val="0"/>
              </a:spcAft>
              <a:buSzPts val="1800"/>
              <a:buFont typeface="EB Garamond"/>
              <a:buChar char="●"/>
            </a:pPr>
            <a:r>
              <a:rPr lang="es">
                <a:latin typeface="EB Garamond"/>
                <a:ea typeface="EB Garamond"/>
                <a:cs typeface="EB Garamond"/>
                <a:sym typeface="EB Garamond"/>
              </a:rPr>
              <a:t>Es el paso entre las definiciones nominales (concepto) a reales (dimensiones) y luego operacionales (indicadores), e </a:t>
            </a:r>
            <a:r>
              <a:rPr lang="es">
                <a:solidFill>
                  <a:schemeClr val="lt2"/>
                </a:solidFill>
                <a:highlight>
                  <a:schemeClr val="accent3"/>
                </a:highlight>
                <a:latin typeface="EB Garamond"/>
                <a:ea typeface="EB Garamond"/>
                <a:cs typeface="EB Garamond"/>
                <a:sym typeface="EB Garamond"/>
              </a:rPr>
              <a:t>implica niveles mayores de concreción empírica del constructo</a:t>
            </a:r>
            <a:r>
              <a:rPr lang="es">
                <a:latin typeface="EB Garamond"/>
                <a:ea typeface="EB Garamond"/>
                <a:cs typeface="EB Garamond"/>
                <a:sym typeface="EB Garamond"/>
              </a:rPr>
              <a:t>.</a:t>
            </a:r>
            <a:endParaRPr>
              <a:latin typeface="EB Garamond"/>
              <a:ea typeface="EB Garamond"/>
              <a:cs typeface="EB Garamond"/>
              <a:sym typeface="EB Garamond"/>
            </a:endParaRPr>
          </a:p>
          <a:p>
            <a:pPr indent="-342900" lvl="0" marL="457200" rtl="0" algn="l">
              <a:spcBef>
                <a:spcPts val="0"/>
              </a:spcBef>
              <a:spcAft>
                <a:spcPts val="0"/>
              </a:spcAft>
              <a:buSzPts val="1800"/>
              <a:buFont typeface="EB Garamond"/>
              <a:buChar char="●"/>
            </a:pPr>
            <a:r>
              <a:rPr lang="es">
                <a:latin typeface="EB Garamond"/>
                <a:ea typeface="EB Garamond"/>
                <a:cs typeface="EB Garamond"/>
                <a:sym typeface="EB Garamond"/>
              </a:rPr>
              <a:t>Ese paso/transformación </a:t>
            </a:r>
            <a:r>
              <a:rPr lang="es">
                <a:highlight>
                  <a:srgbClr val="8DD8D3"/>
                </a:highlight>
                <a:latin typeface="EB Garamond"/>
                <a:ea typeface="EB Garamond"/>
                <a:cs typeface="EB Garamond"/>
                <a:sym typeface="EB Garamond"/>
              </a:rPr>
              <a:t>implica ciertos grados de distorsión</a:t>
            </a:r>
            <a:r>
              <a:rPr lang="es">
                <a:latin typeface="EB Garamond"/>
                <a:ea typeface="EB Garamond"/>
                <a:cs typeface="EB Garamond"/>
                <a:sym typeface="EB Garamond"/>
              </a:rPr>
              <a:t> producto de (por ejemplo):</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s">
                <a:latin typeface="EB Garamond"/>
                <a:ea typeface="EB Garamond"/>
                <a:cs typeface="EB Garamond"/>
                <a:sym typeface="EB Garamond"/>
              </a:rPr>
              <a:t>Tener que elegir </a:t>
            </a:r>
            <a:r>
              <a:rPr b="1" lang="es">
                <a:latin typeface="EB Garamond"/>
                <a:ea typeface="EB Garamond"/>
                <a:cs typeface="EB Garamond"/>
                <a:sym typeface="EB Garamond"/>
              </a:rPr>
              <a:t>sólo un subconjunto de las dimensiones</a:t>
            </a:r>
            <a:r>
              <a:rPr lang="es">
                <a:latin typeface="EB Garamond"/>
                <a:ea typeface="EB Garamond"/>
                <a:cs typeface="EB Garamond"/>
                <a:sym typeface="EB Garamond"/>
              </a:rPr>
              <a:t> posibles de un constructo.</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s">
                <a:latin typeface="EB Garamond"/>
                <a:ea typeface="EB Garamond"/>
                <a:cs typeface="EB Garamond"/>
                <a:sym typeface="EB Garamond"/>
              </a:rPr>
              <a:t>Tener que elegir </a:t>
            </a:r>
            <a:r>
              <a:rPr b="1" lang="es">
                <a:latin typeface="EB Garamond"/>
                <a:ea typeface="EB Garamond"/>
                <a:cs typeface="EB Garamond"/>
                <a:sym typeface="EB Garamond"/>
              </a:rPr>
              <a:t>sólo un subconjunto de los indicadores</a:t>
            </a:r>
            <a:r>
              <a:rPr lang="es">
                <a:latin typeface="EB Garamond"/>
                <a:ea typeface="EB Garamond"/>
                <a:cs typeface="EB Garamond"/>
                <a:sym typeface="EB Garamond"/>
              </a:rPr>
              <a:t> posibles para un constructo.</a:t>
            </a:r>
            <a:endParaRPr>
              <a:latin typeface="EB Garamond"/>
              <a:ea typeface="EB Garamond"/>
              <a:cs typeface="EB Garamond"/>
              <a:sym typeface="EB Garamond"/>
            </a:endParaRPr>
          </a:p>
          <a:p>
            <a:pPr indent="-317500" lvl="1" marL="914400" rtl="0" algn="l">
              <a:spcBef>
                <a:spcPts val="0"/>
              </a:spcBef>
              <a:spcAft>
                <a:spcPts val="0"/>
              </a:spcAft>
              <a:buSzPts val="1400"/>
              <a:buFont typeface="EB Garamond"/>
              <a:buChar char="○"/>
            </a:pPr>
            <a:r>
              <a:rPr lang="es">
                <a:latin typeface="EB Garamond"/>
                <a:ea typeface="EB Garamond"/>
                <a:cs typeface="EB Garamond"/>
                <a:sym typeface="EB Garamond"/>
              </a:rPr>
              <a:t>Tener que elegir los </a:t>
            </a:r>
            <a:r>
              <a:rPr b="1" lang="es">
                <a:latin typeface="EB Garamond"/>
                <a:ea typeface="EB Garamond"/>
                <a:cs typeface="EB Garamond"/>
                <a:sym typeface="EB Garamond"/>
              </a:rPr>
              <a:t>indicadores disponibles o viables y no los idealmente necesarios</a:t>
            </a:r>
            <a:r>
              <a:rPr lang="es">
                <a:latin typeface="EB Garamond"/>
                <a:ea typeface="EB Garamond"/>
                <a:cs typeface="EB Garamond"/>
                <a:sym typeface="EB Garamond"/>
              </a:rPr>
              <a:t>.</a:t>
            </a:r>
            <a:endParaRPr b="1">
              <a:latin typeface="EB Garamond"/>
              <a:ea typeface="EB Garamond"/>
              <a:cs typeface="EB Garamond"/>
              <a:sym typeface="EB Garamon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7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latin typeface="EB Garamond"/>
                <a:ea typeface="EB Garamond"/>
                <a:cs typeface="EB Garamond"/>
                <a:sym typeface="EB Garamond"/>
              </a:rPr>
              <a:t>Ejercicios</a:t>
            </a:r>
            <a:endParaRPr>
              <a:latin typeface="EB Garamond"/>
              <a:ea typeface="EB Garamond"/>
              <a:cs typeface="EB Garamond"/>
              <a:sym typeface="EB Garamond"/>
            </a:endParaRPr>
          </a:p>
        </p:txBody>
      </p:sp>
      <p:sp>
        <p:nvSpPr>
          <p:cNvPr id="700" name="Google Shape;700;p7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701" name="Google Shape;701;p72"/>
          <p:cNvSpPr txBox="1"/>
          <p:nvPr/>
        </p:nvSpPr>
        <p:spPr>
          <a:xfrm>
            <a:off x="4868000" y="1518714"/>
            <a:ext cx="3823500" cy="193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 sz="1500">
                <a:solidFill>
                  <a:schemeClr val="dk2"/>
                </a:solidFill>
                <a:highlight>
                  <a:srgbClr val="FDBF41"/>
                </a:highlight>
                <a:latin typeface="EB Garamond"/>
                <a:ea typeface="EB Garamond"/>
                <a:cs typeface="EB Garamond"/>
                <a:sym typeface="EB Garamond"/>
              </a:rPr>
              <a:t>Paso 1:</a:t>
            </a:r>
            <a:r>
              <a:rPr b="1" lang="es" sz="1500">
                <a:solidFill>
                  <a:schemeClr val="dk2"/>
                </a:solidFill>
                <a:latin typeface="EB Garamond"/>
                <a:ea typeface="EB Garamond"/>
                <a:cs typeface="EB Garamond"/>
                <a:sym typeface="EB Garamond"/>
              </a:rPr>
              <a:t> </a:t>
            </a:r>
            <a:r>
              <a:rPr lang="es" sz="1500">
                <a:solidFill>
                  <a:schemeClr val="dk2"/>
                </a:solidFill>
                <a:latin typeface="EB Garamond"/>
                <a:ea typeface="EB Garamond"/>
                <a:cs typeface="EB Garamond"/>
                <a:sym typeface="EB Garamond"/>
              </a:rPr>
              <a:t>Identificar tipo de variable y nivel de medición.</a:t>
            </a:r>
            <a:endParaRPr sz="1500">
              <a:solidFill>
                <a:schemeClr val="dk2"/>
              </a:solidFill>
              <a:latin typeface="EB Garamond"/>
              <a:ea typeface="EB Garamond"/>
              <a:cs typeface="EB Garamond"/>
              <a:sym typeface="EB Garamond"/>
            </a:endParaRPr>
          </a:p>
          <a:p>
            <a:pPr indent="0" lvl="0" marL="0" marR="0" rtl="0" algn="l">
              <a:spcBef>
                <a:spcPts val="0"/>
              </a:spcBef>
              <a:spcAft>
                <a:spcPts val="0"/>
              </a:spcAft>
              <a:buNone/>
            </a:pPr>
            <a:r>
              <a:t/>
            </a:r>
            <a:endParaRPr sz="1500">
              <a:solidFill>
                <a:schemeClr val="dk2"/>
              </a:solidFill>
              <a:latin typeface="EB Garamond"/>
              <a:ea typeface="EB Garamond"/>
              <a:cs typeface="EB Garamond"/>
              <a:sym typeface="EB Garamond"/>
            </a:endParaRPr>
          </a:p>
          <a:p>
            <a:pPr indent="0" lvl="0" marL="0" marR="0" rtl="0" algn="l">
              <a:spcBef>
                <a:spcPts val="0"/>
              </a:spcBef>
              <a:spcAft>
                <a:spcPts val="0"/>
              </a:spcAft>
              <a:buNone/>
            </a:pPr>
            <a:r>
              <a:rPr b="1" lang="es" sz="1500">
                <a:solidFill>
                  <a:schemeClr val="dk2"/>
                </a:solidFill>
                <a:highlight>
                  <a:srgbClr val="FDBF41"/>
                </a:highlight>
                <a:latin typeface="EB Garamond"/>
                <a:ea typeface="EB Garamond"/>
                <a:cs typeface="EB Garamond"/>
                <a:sym typeface="EB Garamond"/>
              </a:rPr>
              <a:t>Paso 2:</a:t>
            </a:r>
            <a:r>
              <a:rPr b="1" lang="es" sz="1500">
                <a:solidFill>
                  <a:schemeClr val="dk2"/>
                </a:solidFill>
                <a:latin typeface="EB Garamond"/>
                <a:ea typeface="EB Garamond"/>
                <a:cs typeface="EB Garamond"/>
                <a:sym typeface="EB Garamond"/>
              </a:rPr>
              <a:t> </a:t>
            </a:r>
            <a:r>
              <a:rPr lang="es" sz="1500">
                <a:solidFill>
                  <a:schemeClr val="dk2"/>
                </a:solidFill>
                <a:latin typeface="EB Garamond"/>
                <a:ea typeface="EB Garamond"/>
                <a:cs typeface="EB Garamond"/>
                <a:sym typeface="EB Garamond"/>
              </a:rPr>
              <a:t>Identificar a qué niveles de medición puedo transformar mi variable.</a:t>
            </a:r>
            <a:endParaRPr sz="1500">
              <a:solidFill>
                <a:schemeClr val="dk2"/>
              </a:solidFill>
              <a:latin typeface="EB Garamond"/>
              <a:ea typeface="EB Garamond"/>
              <a:cs typeface="EB Garamond"/>
              <a:sym typeface="EB Garamond"/>
            </a:endParaRPr>
          </a:p>
          <a:p>
            <a:pPr indent="0" lvl="0" marL="0" marR="0" rtl="0" algn="l">
              <a:spcBef>
                <a:spcPts val="0"/>
              </a:spcBef>
              <a:spcAft>
                <a:spcPts val="0"/>
              </a:spcAft>
              <a:buNone/>
            </a:pPr>
            <a:r>
              <a:t/>
            </a:r>
            <a:endParaRPr sz="1500">
              <a:solidFill>
                <a:schemeClr val="dk2"/>
              </a:solidFill>
              <a:latin typeface="EB Garamond"/>
              <a:ea typeface="EB Garamond"/>
              <a:cs typeface="EB Garamond"/>
              <a:sym typeface="EB Garamond"/>
            </a:endParaRPr>
          </a:p>
          <a:p>
            <a:pPr indent="0" lvl="0" marL="0" marR="0" rtl="0" algn="l">
              <a:spcBef>
                <a:spcPts val="0"/>
              </a:spcBef>
              <a:spcAft>
                <a:spcPts val="0"/>
              </a:spcAft>
              <a:buNone/>
            </a:pPr>
            <a:r>
              <a:rPr b="1" lang="es" sz="1500">
                <a:solidFill>
                  <a:schemeClr val="dk2"/>
                </a:solidFill>
                <a:highlight>
                  <a:srgbClr val="FDBF41"/>
                </a:highlight>
                <a:latin typeface="EB Garamond"/>
                <a:ea typeface="EB Garamond"/>
                <a:cs typeface="EB Garamond"/>
                <a:sym typeface="EB Garamond"/>
              </a:rPr>
              <a:t>Paso 3:</a:t>
            </a:r>
            <a:r>
              <a:rPr lang="es" sz="1500">
                <a:solidFill>
                  <a:schemeClr val="dk2"/>
                </a:solidFill>
                <a:latin typeface="EB Garamond"/>
                <a:ea typeface="EB Garamond"/>
                <a:cs typeface="EB Garamond"/>
                <a:sym typeface="EB Garamond"/>
              </a:rPr>
              <a:t> Proponer una recodificación para cada posible nuevo nivel de medición</a:t>
            </a:r>
            <a:endParaRPr sz="1500">
              <a:solidFill>
                <a:schemeClr val="dk2"/>
              </a:solidFill>
              <a:latin typeface="EB Garamond"/>
              <a:ea typeface="EB Garamond"/>
              <a:cs typeface="EB Garamond"/>
              <a:sym typeface="EB Garamond"/>
            </a:endParaRPr>
          </a:p>
        </p:txBody>
      </p:sp>
      <p:graphicFrame>
        <p:nvGraphicFramePr>
          <p:cNvPr id="702" name="Google Shape;702;p72"/>
          <p:cNvGraphicFramePr/>
          <p:nvPr/>
        </p:nvGraphicFramePr>
        <p:xfrm>
          <a:off x="616651" y="1311719"/>
          <a:ext cx="3000000" cy="3000000"/>
        </p:xfrm>
        <a:graphic>
          <a:graphicData uri="http://schemas.openxmlformats.org/drawingml/2006/table">
            <a:tbl>
              <a:tblPr>
                <a:noFill/>
                <a:tableStyleId>{00FE95AB-EF8F-4F0A-A3FD-3F22CCC69E49}</a:tableStyleId>
              </a:tblPr>
              <a:tblGrid>
                <a:gridCol w="1883500"/>
                <a:gridCol w="889425"/>
                <a:gridCol w="889425"/>
              </a:tblGrid>
              <a:tr h="0">
                <a:tc gridSpan="3">
                  <a:txBody>
                    <a:bodyPr/>
                    <a:lstStyle/>
                    <a:p>
                      <a:pPr indent="0" lvl="0" marL="0" marR="0" rtl="0" algn="l">
                        <a:spcBef>
                          <a:spcPts val="0"/>
                        </a:spcBef>
                        <a:spcAft>
                          <a:spcPts val="0"/>
                        </a:spcAft>
                        <a:buNone/>
                      </a:pPr>
                      <a:r>
                        <a:t/>
                      </a:r>
                      <a:endParaRPr sz="1350"/>
                    </a:p>
                  </a:txBody>
                  <a:tcPr marT="45725" marB="45725" marR="91450" marL="91450">
                    <a:lnL cap="flat" cmpd="sng" w="9525">
                      <a:solidFill>
                        <a:srgbClr val="000000">
                          <a:alpha val="0"/>
                        </a:srgbClr>
                      </a:solidFill>
                      <a:prstDash val="solid"/>
                      <a:round/>
                      <a:headEnd len="sm" w="sm" type="none"/>
                      <a:tailEnd len="sm" w="sm" type="none"/>
                    </a:lnL>
                    <a:lnB cap="flat" cmpd="sng" w="9525">
                      <a:solidFill>
                        <a:srgbClr val="000000">
                          <a:alpha val="0"/>
                        </a:srgbClr>
                      </a:solidFill>
                      <a:prstDash val="solid"/>
                      <a:round/>
                      <a:headEnd len="sm" w="sm" type="none"/>
                      <a:tailEnd len="sm" w="sm" type="none"/>
                    </a:lnB>
                  </a:tcPr>
                </a:tc>
                <a:tc hMerge="1"/>
                <a:tc hMerge="1"/>
              </a:tr>
              <a:tr h="152400">
                <a:tc>
                  <a:txBody>
                    <a:bodyPr/>
                    <a:lstStyle/>
                    <a:p>
                      <a:pPr indent="0" lvl="0" marL="0" marR="0" rtl="0" algn="l">
                        <a:lnSpc>
                          <a:spcPct val="100000"/>
                        </a:lnSpc>
                        <a:spcBef>
                          <a:spcPts val="0"/>
                        </a:spcBef>
                        <a:spcAft>
                          <a:spcPts val="0"/>
                        </a:spcAft>
                        <a:buClr>
                          <a:srgbClr val="000000"/>
                        </a:buClr>
                        <a:buSzPts val="1200"/>
                        <a:buFont typeface="Cambria"/>
                        <a:buNone/>
                      </a:pPr>
                      <a:r>
                        <a:rPr b="1" i="0" lang="es" sz="1200" u="none" strike="noStrike">
                          <a:solidFill>
                            <a:srgbClr val="000000"/>
                          </a:solidFill>
                          <a:latin typeface="Cambria"/>
                          <a:ea typeface="Cambria"/>
                          <a:cs typeface="Cambria"/>
                          <a:sym typeface="Cambria"/>
                        </a:rPr>
                        <a:t>Tabla 5: ¿Qué tan asustado se siente Ud.?</a:t>
                      </a:r>
                      <a:endParaRPr sz="1200">
                        <a:latin typeface="Cambria"/>
                        <a:ea typeface="Cambria"/>
                        <a:cs typeface="Cambria"/>
                        <a:sym typeface="Cambria"/>
                      </a:endParaRPr>
                    </a:p>
                  </a:txBody>
                  <a:tcPr marT="45725" marB="45725" marR="91450" marL="91450">
                    <a:lnL cap="flat" cmpd="sng" w="25400">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38100" marR="38100" rtl="0" algn="ctr">
                        <a:spcBef>
                          <a:spcPts val="0"/>
                        </a:spcBef>
                        <a:spcAft>
                          <a:spcPts val="0"/>
                        </a:spcAft>
                        <a:buNone/>
                      </a:pPr>
                      <a:r>
                        <a:rPr b="0" i="0" lang="es" sz="1050" u="none" strike="noStrike">
                          <a:solidFill>
                            <a:srgbClr val="000000"/>
                          </a:solidFill>
                          <a:latin typeface="Cambria"/>
                          <a:ea typeface="Cambria"/>
                          <a:cs typeface="Cambria"/>
                          <a:sym typeface="Cambria"/>
                        </a:rPr>
                        <a:t>Frecuencia (n)</a:t>
                      </a:r>
                      <a:endParaRPr sz="1200">
                        <a:latin typeface="Cambria"/>
                        <a:ea typeface="Cambria"/>
                        <a:cs typeface="Cambria"/>
                        <a:sym typeface="Cambria"/>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25400">
                      <a:solidFill>
                        <a:srgbClr val="000000">
                          <a:alpha val="0"/>
                        </a:srgbClr>
                      </a:solidFill>
                      <a:prstDash val="solid"/>
                      <a:round/>
                      <a:headEnd len="sm" w="sm" type="none"/>
                      <a:tailEnd len="sm" w="sm" type="none"/>
                    </a:lnT>
                    <a:lnB cap="flat" cmpd="sng" w="25400">
                      <a:solidFill>
                        <a:srgbClr val="000000">
                          <a:alpha val="0"/>
                        </a:srgbClr>
                      </a:solidFill>
                      <a:prstDash val="solid"/>
                      <a:round/>
                      <a:headEnd len="sm" w="sm" type="none"/>
                      <a:tailEnd len="sm" w="sm" type="none"/>
                    </a:lnB>
                    <a:solidFill>
                      <a:srgbClr val="FFFFFF"/>
                    </a:solidFill>
                  </a:tcPr>
                </a:tc>
                <a:tc>
                  <a:txBody>
                    <a:bodyPr/>
                    <a:lstStyle/>
                    <a:p>
                      <a:pPr indent="0" lvl="0" marL="38100" marR="38100" rtl="0" algn="ctr">
                        <a:spcBef>
                          <a:spcPts val="0"/>
                        </a:spcBef>
                        <a:spcAft>
                          <a:spcPts val="0"/>
                        </a:spcAft>
                        <a:buNone/>
                      </a:pPr>
                      <a:r>
                        <a:rPr b="0" i="0" lang="es" sz="1050" u="none" strike="noStrike">
                          <a:solidFill>
                            <a:srgbClr val="000000"/>
                          </a:solidFill>
                          <a:latin typeface="Cambria"/>
                          <a:ea typeface="Cambria"/>
                          <a:cs typeface="Cambria"/>
                          <a:sym typeface="Cambria"/>
                        </a:rPr>
                        <a:t>Porcentaje (%)</a:t>
                      </a:r>
                      <a:endParaRPr sz="1200">
                        <a:latin typeface="Cambria"/>
                        <a:ea typeface="Cambria"/>
                        <a:cs typeface="Cambria"/>
                        <a:sym typeface="Cambria"/>
                      </a:endParaRPr>
                    </a:p>
                  </a:txBody>
                  <a:tcPr marT="45725" marB="45725" marR="91450" marL="91450">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25400">
                      <a:solidFill>
                        <a:srgbClr val="000000">
                          <a:alpha val="0"/>
                        </a:srgbClr>
                      </a:solidFill>
                      <a:prstDash val="solid"/>
                      <a:round/>
                      <a:headEnd len="sm" w="sm" type="none"/>
                      <a:tailEnd len="sm" w="sm" type="none"/>
                    </a:lnT>
                    <a:lnB cap="flat" cmpd="sng" w="25400">
                      <a:solidFill>
                        <a:srgbClr val="000000">
                          <a:alpha val="0"/>
                        </a:srgbClr>
                      </a:solidFill>
                      <a:prstDash val="solid"/>
                      <a:round/>
                      <a:headEnd len="sm" w="sm" type="none"/>
                      <a:tailEnd len="sm" w="sm" type="none"/>
                    </a:lnB>
                    <a:solidFill>
                      <a:srgbClr val="FFFFFF"/>
                    </a:solidFill>
                  </a:tcPr>
                </a:tc>
              </a:tr>
              <a:tr h="133350">
                <a:tc>
                  <a:txBody>
                    <a:bodyPr/>
                    <a:lstStyle/>
                    <a:p>
                      <a:pPr indent="0" lvl="0" marL="38100" marR="38100" rtl="0" algn="l">
                        <a:spcBef>
                          <a:spcPts val="0"/>
                        </a:spcBef>
                        <a:spcAft>
                          <a:spcPts val="0"/>
                        </a:spcAft>
                        <a:buNone/>
                      </a:pPr>
                      <a:r>
                        <a:rPr b="0" i="0" lang="es" sz="1050" u="none" strike="noStrike">
                          <a:solidFill>
                            <a:srgbClr val="000000"/>
                          </a:solidFill>
                          <a:latin typeface="Cambria"/>
                          <a:ea typeface="Cambria"/>
                          <a:cs typeface="Cambria"/>
                          <a:sym typeface="Cambria"/>
                        </a:rPr>
                        <a:t>Muy asustado</a:t>
                      </a:r>
                      <a:endParaRPr sz="1200">
                        <a:latin typeface="Cambria"/>
                        <a:ea typeface="Cambria"/>
                        <a:cs typeface="Cambria"/>
                        <a:sym typeface="Cambria"/>
                      </a:endParaRPr>
                    </a:p>
                  </a:txBody>
                  <a:tcPr marT="45725" marB="45725" marR="91450" marL="91450" anchor="ctr">
                    <a:lnL cap="flat" cmpd="sng" w="12700">
                      <a:solidFill>
                        <a:srgbClr val="000000">
                          <a:alpha val="0"/>
                        </a:srgbClr>
                      </a:solidFill>
                      <a:prstDash val="solid"/>
                      <a:round/>
                      <a:headEnd len="sm" w="sm" type="none"/>
                      <a:tailEnd len="sm" w="sm" type="none"/>
                    </a:lnL>
                    <a:lnR cap="flat" cmpd="sng" w="25400">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38100" marR="38100" rtl="0" algn="r">
                        <a:spcBef>
                          <a:spcPts val="0"/>
                        </a:spcBef>
                        <a:spcAft>
                          <a:spcPts val="0"/>
                        </a:spcAft>
                        <a:buNone/>
                      </a:pPr>
                      <a:r>
                        <a:rPr b="0" i="0" lang="es" sz="1050" u="none" strike="noStrike">
                          <a:solidFill>
                            <a:srgbClr val="000000"/>
                          </a:solidFill>
                          <a:latin typeface="Cambria"/>
                          <a:ea typeface="Cambria"/>
                          <a:cs typeface="Cambria"/>
                          <a:sym typeface="Cambria"/>
                        </a:rPr>
                        <a:t>207</a:t>
                      </a:r>
                      <a:endParaRPr sz="1200">
                        <a:latin typeface="Cambria"/>
                        <a:ea typeface="Cambria"/>
                        <a:cs typeface="Cambria"/>
                        <a:sym typeface="Cambria"/>
                      </a:endParaRPr>
                    </a:p>
                  </a:txBody>
                  <a:tcPr marT="45725" marB="45725" marR="91450" marL="91450" anchor="ctr">
                    <a:lnL cap="flat" cmpd="sng" w="254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25400">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38100" marR="38100" rtl="0" algn="r">
                        <a:spcBef>
                          <a:spcPts val="0"/>
                        </a:spcBef>
                        <a:spcAft>
                          <a:spcPts val="0"/>
                        </a:spcAft>
                        <a:buNone/>
                      </a:pPr>
                      <a:r>
                        <a:rPr b="0" i="0" lang="es" sz="1050" u="none" strike="noStrike">
                          <a:solidFill>
                            <a:srgbClr val="000000"/>
                          </a:solidFill>
                          <a:latin typeface="Cambria"/>
                          <a:ea typeface="Cambria"/>
                          <a:cs typeface="Cambria"/>
                          <a:sym typeface="Cambria"/>
                        </a:rPr>
                        <a:t>13.2</a:t>
                      </a:r>
                      <a:endParaRPr sz="1200">
                        <a:latin typeface="Cambria"/>
                        <a:ea typeface="Cambria"/>
                        <a:cs typeface="Cambria"/>
                        <a:sym typeface="Cambria"/>
                      </a:endParaRPr>
                    </a:p>
                  </a:txBody>
                  <a:tcPr marT="45725" marB="45725" marR="91450" marL="91450" anchor="ctr">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25400">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33350">
                <a:tc>
                  <a:txBody>
                    <a:bodyPr/>
                    <a:lstStyle/>
                    <a:p>
                      <a:pPr indent="0" lvl="0" marL="38100" marR="38100" rtl="0" algn="l">
                        <a:spcBef>
                          <a:spcPts val="0"/>
                        </a:spcBef>
                        <a:spcAft>
                          <a:spcPts val="0"/>
                        </a:spcAft>
                        <a:buNone/>
                      </a:pPr>
                      <a:r>
                        <a:rPr b="0" i="0" lang="es" sz="1050" u="none" strike="noStrike">
                          <a:solidFill>
                            <a:srgbClr val="000000"/>
                          </a:solidFill>
                          <a:latin typeface="Cambria"/>
                          <a:ea typeface="Cambria"/>
                          <a:cs typeface="Cambria"/>
                          <a:sym typeface="Cambria"/>
                        </a:rPr>
                        <a:t>Bastante asustado</a:t>
                      </a:r>
                      <a:endParaRPr sz="1200">
                        <a:latin typeface="Cambria"/>
                        <a:ea typeface="Cambria"/>
                        <a:cs typeface="Cambria"/>
                        <a:sym typeface="Cambria"/>
                      </a:endParaRPr>
                    </a:p>
                  </a:txBody>
                  <a:tcPr marT="45725" marB="45725" marR="91450" marL="91450" anchor="ctr">
                    <a:lnL cap="flat" cmpd="sng" w="9525">
                      <a:solidFill>
                        <a:srgbClr val="000000">
                          <a:alpha val="0"/>
                        </a:srgbClr>
                      </a:solidFill>
                      <a:prstDash val="solid"/>
                      <a:round/>
                      <a:headEnd len="sm" w="sm" type="none"/>
                      <a:tailEnd len="sm" w="sm" type="none"/>
                    </a:lnL>
                    <a:lnR cap="flat" cmpd="sng" w="25400">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38100" marR="38100" rtl="0" algn="r">
                        <a:spcBef>
                          <a:spcPts val="0"/>
                        </a:spcBef>
                        <a:spcAft>
                          <a:spcPts val="0"/>
                        </a:spcAft>
                        <a:buNone/>
                      </a:pPr>
                      <a:r>
                        <a:rPr b="0" i="0" lang="es" sz="1050" u="none" strike="noStrike">
                          <a:solidFill>
                            <a:srgbClr val="000000"/>
                          </a:solidFill>
                          <a:latin typeface="Cambria"/>
                          <a:ea typeface="Cambria"/>
                          <a:cs typeface="Cambria"/>
                          <a:sym typeface="Cambria"/>
                        </a:rPr>
                        <a:t>232</a:t>
                      </a:r>
                      <a:endParaRPr sz="1200">
                        <a:latin typeface="Cambria"/>
                        <a:ea typeface="Cambria"/>
                        <a:cs typeface="Cambria"/>
                        <a:sym typeface="Cambria"/>
                      </a:endParaRPr>
                    </a:p>
                  </a:txBody>
                  <a:tcPr marT="45725" marB="45725" marR="91450" marL="91450" anchor="ctr">
                    <a:lnL cap="flat" cmpd="sng" w="254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38100" marR="38100" rtl="0" algn="r">
                        <a:spcBef>
                          <a:spcPts val="0"/>
                        </a:spcBef>
                        <a:spcAft>
                          <a:spcPts val="0"/>
                        </a:spcAft>
                        <a:buNone/>
                      </a:pPr>
                      <a:r>
                        <a:rPr b="0" i="0" lang="es" sz="1050" u="none" strike="noStrike">
                          <a:solidFill>
                            <a:srgbClr val="000000"/>
                          </a:solidFill>
                          <a:latin typeface="Cambria"/>
                          <a:ea typeface="Cambria"/>
                          <a:cs typeface="Cambria"/>
                          <a:sym typeface="Cambria"/>
                        </a:rPr>
                        <a:t>14.9</a:t>
                      </a:r>
                      <a:endParaRPr sz="1200">
                        <a:latin typeface="Cambria"/>
                        <a:ea typeface="Cambria"/>
                        <a:cs typeface="Cambria"/>
                        <a:sym typeface="Cambria"/>
                      </a:endParaRPr>
                    </a:p>
                  </a:txBody>
                  <a:tcPr marT="45725" marB="45725" marR="91450" marL="91450" anchor="ctr">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33350">
                <a:tc>
                  <a:txBody>
                    <a:bodyPr/>
                    <a:lstStyle/>
                    <a:p>
                      <a:pPr indent="0" lvl="0" marL="38100" marR="38100" rtl="0" algn="l">
                        <a:spcBef>
                          <a:spcPts val="0"/>
                        </a:spcBef>
                        <a:spcAft>
                          <a:spcPts val="0"/>
                        </a:spcAft>
                        <a:buNone/>
                      </a:pPr>
                      <a:r>
                        <a:rPr b="0" i="0" lang="es" sz="1050" u="none" strike="noStrike">
                          <a:solidFill>
                            <a:srgbClr val="000000"/>
                          </a:solidFill>
                          <a:latin typeface="Cambria"/>
                          <a:ea typeface="Cambria"/>
                          <a:cs typeface="Cambria"/>
                          <a:sym typeface="Cambria"/>
                        </a:rPr>
                        <a:t>Moderadamente asustado</a:t>
                      </a:r>
                      <a:endParaRPr sz="1200">
                        <a:latin typeface="Cambria"/>
                        <a:ea typeface="Cambria"/>
                        <a:cs typeface="Cambria"/>
                        <a:sym typeface="Cambria"/>
                      </a:endParaRPr>
                    </a:p>
                  </a:txBody>
                  <a:tcPr marT="45725" marB="45725" marR="91450" marL="91450" anchor="ctr">
                    <a:lnL cap="flat" cmpd="sng" w="9525">
                      <a:solidFill>
                        <a:srgbClr val="000000">
                          <a:alpha val="0"/>
                        </a:srgbClr>
                      </a:solidFill>
                      <a:prstDash val="solid"/>
                      <a:round/>
                      <a:headEnd len="sm" w="sm" type="none"/>
                      <a:tailEnd len="sm" w="sm" type="none"/>
                    </a:lnL>
                    <a:lnR cap="flat" cmpd="sng" w="25400">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38100" marR="38100" rtl="0" algn="r">
                        <a:spcBef>
                          <a:spcPts val="0"/>
                        </a:spcBef>
                        <a:spcAft>
                          <a:spcPts val="0"/>
                        </a:spcAft>
                        <a:buNone/>
                      </a:pPr>
                      <a:r>
                        <a:rPr b="0" i="0" lang="es" sz="1050" u="none" strike="noStrike">
                          <a:solidFill>
                            <a:srgbClr val="000000"/>
                          </a:solidFill>
                          <a:latin typeface="Cambria"/>
                          <a:ea typeface="Cambria"/>
                          <a:cs typeface="Cambria"/>
                          <a:sym typeface="Cambria"/>
                        </a:rPr>
                        <a:t>391</a:t>
                      </a:r>
                      <a:endParaRPr sz="1200">
                        <a:latin typeface="Cambria"/>
                        <a:ea typeface="Cambria"/>
                        <a:cs typeface="Cambria"/>
                        <a:sym typeface="Cambria"/>
                      </a:endParaRPr>
                    </a:p>
                  </a:txBody>
                  <a:tcPr marT="45725" marB="45725" marR="91450" marL="91450" anchor="ctr">
                    <a:lnL cap="flat" cmpd="sng" w="254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38100" marR="38100" rtl="0" algn="r">
                        <a:spcBef>
                          <a:spcPts val="0"/>
                        </a:spcBef>
                        <a:spcAft>
                          <a:spcPts val="0"/>
                        </a:spcAft>
                        <a:buNone/>
                      </a:pPr>
                      <a:r>
                        <a:rPr b="0" i="0" lang="es" sz="1050" u="none" strike="noStrike">
                          <a:solidFill>
                            <a:srgbClr val="000000"/>
                          </a:solidFill>
                          <a:latin typeface="Cambria"/>
                          <a:ea typeface="Cambria"/>
                          <a:cs typeface="Cambria"/>
                          <a:sym typeface="Cambria"/>
                        </a:rPr>
                        <a:t>25.1</a:t>
                      </a:r>
                      <a:endParaRPr sz="1200">
                        <a:latin typeface="Cambria"/>
                        <a:ea typeface="Cambria"/>
                        <a:cs typeface="Cambria"/>
                        <a:sym typeface="Cambria"/>
                      </a:endParaRPr>
                    </a:p>
                  </a:txBody>
                  <a:tcPr marT="45725" marB="45725" marR="91450" marL="91450" anchor="ctr">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33350">
                <a:tc>
                  <a:txBody>
                    <a:bodyPr/>
                    <a:lstStyle/>
                    <a:p>
                      <a:pPr indent="0" lvl="0" marL="38100" marR="38100" rtl="0" algn="l">
                        <a:spcBef>
                          <a:spcPts val="0"/>
                        </a:spcBef>
                        <a:spcAft>
                          <a:spcPts val="0"/>
                        </a:spcAft>
                        <a:buNone/>
                      </a:pPr>
                      <a:r>
                        <a:rPr b="0" i="0" lang="es" sz="1050" u="none" strike="noStrike">
                          <a:solidFill>
                            <a:srgbClr val="000000"/>
                          </a:solidFill>
                          <a:latin typeface="Cambria"/>
                          <a:ea typeface="Cambria"/>
                          <a:cs typeface="Cambria"/>
                          <a:sym typeface="Cambria"/>
                        </a:rPr>
                        <a:t>Un poco asustado</a:t>
                      </a:r>
                      <a:endParaRPr sz="1200">
                        <a:latin typeface="Cambria"/>
                        <a:ea typeface="Cambria"/>
                        <a:cs typeface="Cambria"/>
                        <a:sym typeface="Cambria"/>
                      </a:endParaRPr>
                    </a:p>
                  </a:txBody>
                  <a:tcPr marT="45725" marB="45725" marR="91450" marL="91450" anchor="ctr">
                    <a:lnL cap="flat" cmpd="sng" w="9525">
                      <a:solidFill>
                        <a:srgbClr val="000000">
                          <a:alpha val="0"/>
                        </a:srgbClr>
                      </a:solidFill>
                      <a:prstDash val="solid"/>
                      <a:round/>
                      <a:headEnd len="sm" w="sm" type="none"/>
                      <a:tailEnd len="sm" w="sm" type="none"/>
                    </a:lnL>
                    <a:lnR cap="flat" cmpd="sng" w="25400">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38100" marR="38100" rtl="0" algn="r">
                        <a:spcBef>
                          <a:spcPts val="0"/>
                        </a:spcBef>
                        <a:spcAft>
                          <a:spcPts val="0"/>
                        </a:spcAft>
                        <a:buNone/>
                      </a:pPr>
                      <a:r>
                        <a:rPr b="0" i="0" lang="es" sz="1050" u="none" strike="noStrike">
                          <a:solidFill>
                            <a:srgbClr val="000000"/>
                          </a:solidFill>
                          <a:latin typeface="Cambria"/>
                          <a:ea typeface="Cambria"/>
                          <a:cs typeface="Cambria"/>
                          <a:sym typeface="Cambria"/>
                        </a:rPr>
                        <a:t>364</a:t>
                      </a:r>
                      <a:endParaRPr sz="1200">
                        <a:latin typeface="Cambria"/>
                        <a:ea typeface="Cambria"/>
                        <a:cs typeface="Cambria"/>
                        <a:sym typeface="Cambria"/>
                      </a:endParaRPr>
                    </a:p>
                  </a:txBody>
                  <a:tcPr marT="45725" marB="45725" marR="91450" marL="91450" anchor="ctr">
                    <a:lnL cap="flat" cmpd="sng" w="254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38100" marR="38100" rtl="0" algn="r">
                        <a:spcBef>
                          <a:spcPts val="0"/>
                        </a:spcBef>
                        <a:spcAft>
                          <a:spcPts val="0"/>
                        </a:spcAft>
                        <a:buNone/>
                      </a:pPr>
                      <a:r>
                        <a:rPr b="0" i="0" lang="es" sz="1050" u="none" strike="noStrike">
                          <a:solidFill>
                            <a:srgbClr val="000000"/>
                          </a:solidFill>
                          <a:latin typeface="Cambria"/>
                          <a:ea typeface="Cambria"/>
                          <a:cs typeface="Cambria"/>
                          <a:sym typeface="Cambria"/>
                        </a:rPr>
                        <a:t>23.4</a:t>
                      </a:r>
                      <a:endParaRPr sz="1200">
                        <a:latin typeface="Cambria"/>
                        <a:ea typeface="Cambria"/>
                        <a:cs typeface="Cambria"/>
                        <a:sym typeface="Cambria"/>
                      </a:endParaRPr>
                    </a:p>
                  </a:txBody>
                  <a:tcPr marT="45725" marB="45725" marR="91450" marL="91450" anchor="ctr">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33350">
                <a:tc>
                  <a:txBody>
                    <a:bodyPr/>
                    <a:lstStyle/>
                    <a:p>
                      <a:pPr indent="0" lvl="0" marL="38100" marR="38100" rtl="0" algn="l">
                        <a:spcBef>
                          <a:spcPts val="0"/>
                        </a:spcBef>
                        <a:spcAft>
                          <a:spcPts val="0"/>
                        </a:spcAft>
                        <a:buNone/>
                      </a:pPr>
                      <a:r>
                        <a:rPr b="0" i="0" lang="es" sz="1050" u="none" strike="noStrike">
                          <a:solidFill>
                            <a:srgbClr val="000000"/>
                          </a:solidFill>
                          <a:latin typeface="Cambria"/>
                          <a:ea typeface="Cambria"/>
                          <a:cs typeface="Cambria"/>
                          <a:sym typeface="Cambria"/>
                        </a:rPr>
                        <a:t>Nada asustado</a:t>
                      </a:r>
                      <a:endParaRPr sz="1200">
                        <a:latin typeface="Cambria"/>
                        <a:ea typeface="Cambria"/>
                        <a:cs typeface="Cambria"/>
                        <a:sym typeface="Cambria"/>
                      </a:endParaRPr>
                    </a:p>
                  </a:txBody>
                  <a:tcPr marT="45725" marB="45725" marR="91450" marL="91450" anchor="ctr">
                    <a:lnL cap="flat" cmpd="sng" w="9525">
                      <a:solidFill>
                        <a:srgbClr val="000000">
                          <a:alpha val="0"/>
                        </a:srgbClr>
                      </a:solidFill>
                      <a:prstDash val="solid"/>
                      <a:round/>
                      <a:headEnd len="sm" w="sm" type="none"/>
                      <a:tailEnd len="sm" w="sm" type="none"/>
                    </a:lnL>
                    <a:lnR cap="flat" cmpd="sng" w="25400">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38100" marR="38100" rtl="0" algn="r">
                        <a:spcBef>
                          <a:spcPts val="0"/>
                        </a:spcBef>
                        <a:spcAft>
                          <a:spcPts val="0"/>
                        </a:spcAft>
                        <a:buNone/>
                      </a:pPr>
                      <a:r>
                        <a:rPr b="0" i="0" lang="es" sz="1050" u="none" strike="noStrike">
                          <a:solidFill>
                            <a:srgbClr val="000000"/>
                          </a:solidFill>
                          <a:latin typeface="Cambria"/>
                          <a:ea typeface="Cambria"/>
                          <a:cs typeface="Cambria"/>
                          <a:sym typeface="Cambria"/>
                        </a:rPr>
                        <a:t>347</a:t>
                      </a:r>
                      <a:endParaRPr sz="1200">
                        <a:latin typeface="Cambria"/>
                        <a:ea typeface="Cambria"/>
                        <a:cs typeface="Cambria"/>
                        <a:sym typeface="Cambria"/>
                      </a:endParaRPr>
                    </a:p>
                  </a:txBody>
                  <a:tcPr marT="45725" marB="45725" marR="91450" marL="91450" anchor="ctr">
                    <a:lnL cap="flat" cmpd="sng" w="254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38100" marR="38100" rtl="0" algn="r">
                        <a:spcBef>
                          <a:spcPts val="0"/>
                        </a:spcBef>
                        <a:spcAft>
                          <a:spcPts val="0"/>
                        </a:spcAft>
                        <a:buNone/>
                      </a:pPr>
                      <a:r>
                        <a:rPr b="0" i="0" lang="es" sz="1050" u="none" strike="noStrike">
                          <a:solidFill>
                            <a:srgbClr val="000000"/>
                          </a:solidFill>
                          <a:latin typeface="Cambria"/>
                          <a:ea typeface="Cambria"/>
                          <a:cs typeface="Cambria"/>
                          <a:sym typeface="Cambria"/>
                        </a:rPr>
                        <a:t>22.3</a:t>
                      </a:r>
                      <a:endParaRPr sz="1200">
                        <a:latin typeface="Cambria"/>
                        <a:ea typeface="Cambria"/>
                        <a:cs typeface="Cambria"/>
                        <a:sym typeface="Cambria"/>
                      </a:endParaRPr>
                    </a:p>
                  </a:txBody>
                  <a:tcPr marT="45725" marB="45725" marR="91450" marL="91450" anchor="ctr">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33350">
                <a:tc>
                  <a:txBody>
                    <a:bodyPr/>
                    <a:lstStyle/>
                    <a:p>
                      <a:pPr indent="0" lvl="0" marL="38100" marR="38100" rtl="0" algn="l">
                        <a:spcBef>
                          <a:spcPts val="0"/>
                        </a:spcBef>
                        <a:spcAft>
                          <a:spcPts val="0"/>
                        </a:spcAft>
                        <a:buNone/>
                      </a:pPr>
                      <a:r>
                        <a:rPr b="0" i="0" lang="es" sz="1050" u="none" strike="noStrike">
                          <a:solidFill>
                            <a:srgbClr val="000000"/>
                          </a:solidFill>
                          <a:latin typeface="Cambria"/>
                          <a:ea typeface="Cambria"/>
                          <a:cs typeface="Cambria"/>
                          <a:sym typeface="Cambria"/>
                        </a:rPr>
                        <a:t>No sabe</a:t>
                      </a:r>
                      <a:endParaRPr sz="1200">
                        <a:latin typeface="Cambria"/>
                        <a:ea typeface="Cambria"/>
                        <a:cs typeface="Cambria"/>
                        <a:sym typeface="Cambria"/>
                      </a:endParaRPr>
                    </a:p>
                  </a:txBody>
                  <a:tcPr marT="45725" marB="45725" marR="91450" marL="91450" anchor="ctr">
                    <a:lnL cap="flat" cmpd="sng" w="9525">
                      <a:solidFill>
                        <a:srgbClr val="000000">
                          <a:alpha val="0"/>
                        </a:srgbClr>
                      </a:solidFill>
                      <a:prstDash val="solid"/>
                      <a:round/>
                      <a:headEnd len="sm" w="sm" type="none"/>
                      <a:tailEnd len="sm" w="sm" type="none"/>
                    </a:lnL>
                    <a:lnR cap="flat" cmpd="sng" w="25400">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38100" marR="38100" rtl="0" algn="r">
                        <a:spcBef>
                          <a:spcPts val="0"/>
                        </a:spcBef>
                        <a:spcAft>
                          <a:spcPts val="0"/>
                        </a:spcAft>
                        <a:buNone/>
                      </a:pPr>
                      <a:r>
                        <a:rPr b="0" i="0" lang="es" sz="1050" u="none" strike="noStrike">
                          <a:solidFill>
                            <a:srgbClr val="000000"/>
                          </a:solidFill>
                          <a:latin typeface="Cambria"/>
                          <a:ea typeface="Cambria"/>
                          <a:cs typeface="Cambria"/>
                          <a:sym typeface="Cambria"/>
                        </a:rPr>
                        <a:t>14</a:t>
                      </a:r>
                      <a:endParaRPr sz="1200">
                        <a:latin typeface="Cambria"/>
                        <a:ea typeface="Cambria"/>
                        <a:cs typeface="Cambria"/>
                        <a:sym typeface="Cambria"/>
                      </a:endParaRPr>
                    </a:p>
                  </a:txBody>
                  <a:tcPr marT="45725" marB="45725" marR="91450" marL="91450" anchor="ctr">
                    <a:lnL cap="flat" cmpd="sng" w="254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38100" marR="38100" rtl="0" algn="r">
                        <a:spcBef>
                          <a:spcPts val="0"/>
                        </a:spcBef>
                        <a:spcAft>
                          <a:spcPts val="0"/>
                        </a:spcAft>
                        <a:buNone/>
                      </a:pPr>
                      <a:r>
                        <a:rPr b="0" i="0" lang="es" sz="1050" u="none" strike="noStrike">
                          <a:solidFill>
                            <a:srgbClr val="000000"/>
                          </a:solidFill>
                          <a:latin typeface="Cambria"/>
                          <a:ea typeface="Cambria"/>
                          <a:cs typeface="Cambria"/>
                          <a:sym typeface="Cambria"/>
                        </a:rPr>
                        <a:t>.9</a:t>
                      </a:r>
                      <a:endParaRPr sz="1200">
                        <a:latin typeface="Cambria"/>
                        <a:ea typeface="Cambria"/>
                        <a:cs typeface="Cambria"/>
                        <a:sym typeface="Cambria"/>
                      </a:endParaRPr>
                    </a:p>
                  </a:txBody>
                  <a:tcPr marT="45725" marB="45725" marR="91450" marL="91450" anchor="ctr">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33350">
                <a:tc>
                  <a:txBody>
                    <a:bodyPr/>
                    <a:lstStyle/>
                    <a:p>
                      <a:pPr indent="0" lvl="0" marL="38100" marR="38100" rtl="0" algn="l">
                        <a:spcBef>
                          <a:spcPts val="0"/>
                        </a:spcBef>
                        <a:spcAft>
                          <a:spcPts val="0"/>
                        </a:spcAft>
                        <a:buNone/>
                      </a:pPr>
                      <a:r>
                        <a:rPr b="0" i="0" lang="es" sz="1050" u="none" strike="noStrike">
                          <a:solidFill>
                            <a:srgbClr val="000000"/>
                          </a:solidFill>
                          <a:latin typeface="Cambria"/>
                          <a:ea typeface="Cambria"/>
                          <a:cs typeface="Cambria"/>
                          <a:sym typeface="Cambria"/>
                        </a:rPr>
                        <a:t>No contesta</a:t>
                      </a:r>
                      <a:endParaRPr sz="1200">
                        <a:latin typeface="Cambria"/>
                        <a:ea typeface="Cambria"/>
                        <a:cs typeface="Cambria"/>
                        <a:sym typeface="Cambria"/>
                      </a:endParaRPr>
                    </a:p>
                  </a:txBody>
                  <a:tcPr marT="45725" marB="45725" marR="91450" marL="91450" anchor="ctr">
                    <a:lnL cap="flat" cmpd="sng" w="9525">
                      <a:solidFill>
                        <a:srgbClr val="000000">
                          <a:alpha val="0"/>
                        </a:srgbClr>
                      </a:solidFill>
                      <a:prstDash val="solid"/>
                      <a:round/>
                      <a:headEnd len="sm" w="sm" type="none"/>
                      <a:tailEnd len="sm" w="sm" type="none"/>
                    </a:lnL>
                    <a:lnR cap="flat" cmpd="sng" w="25400">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38100" marR="38100" rtl="0" algn="r">
                        <a:spcBef>
                          <a:spcPts val="0"/>
                        </a:spcBef>
                        <a:spcAft>
                          <a:spcPts val="0"/>
                        </a:spcAft>
                        <a:buNone/>
                      </a:pPr>
                      <a:r>
                        <a:rPr b="0" i="0" lang="es" sz="1050" u="none" strike="noStrike">
                          <a:solidFill>
                            <a:srgbClr val="000000"/>
                          </a:solidFill>
                          <a:latin typeface="Cambria"/>
                          <a:ea typeface="Cambria"/>
                          <a:cs typeface="Cambria"/>
                          <a:sym typeface="Cambria"/>
                        </a:rPr>
                        <a:t>3</a:t>
                      </a:r>
                      <a:endParaRPr sz="1200">
                        <a:latin typeface="Cambria"/>
                        <a:ea typeface="Cambria"/>
                        <a:cs typeface="Cambria"/>
                        <a:sym typeface="Cambria"/>
                      </a:endParaRPr>
                    </a:p>
                  </a:txBody>
                  <a:tcPr marT="45725" marB="45725" marR="91450" marL="91450" anchor="ctr">
                    <a:lnL cap="flat" cmpd="sng" w="254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38100" marR="38100" rtl="0" algn="r">
                        <a:spcBef>
                          <a:spcPts val="0"/>
                        </a:spcBef>
                        <a:spcAft>
                          <a:spcPts val="0"/>
                        </a:spcAft>
                        <a:buNone/>
                      </a:pPr>
                      <a:r>
                        <a:rPr b="0" i="0" lang="es" sz="1050" u="none" strike="noStrike">
                          <a:solidFill>
                            <a:srgbClr val="000000"/>
                          </a:solidFill>
                          <a:latin typeface="Cambria"/>
                          <a:ea typeface="Cambria"/>
                          <a:cs typeface="Cambria"/>
                          <a:sym typeface="Cambria"/>
                        </a:rPr>
                        <a:t>.2</a:t>
                      </a:r>
                      <a:endParaRPr sz="1200">
                        <a:latin typeface="Cambria"/>
                        <a:ea typeface="Cambria"/>
                        <a:cs typeface="Cambria"/>
                        <a:sym typeface="Cambria"/>
                      </a:endParaRPr>
                    </a:p>
                  </a:txBody>
                  <a:tcPr marT="45725" marB="45725" marR="91450" marL="91450" anchor="ctr">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33350">
                <a:tc>
                  <a:txBody>
                    <a:bodyPr/>
                    <a:lstStyle/>
                    <a:p>
                      <a:pPr indent="0" lvl="0" marL="38100" marR="38100" rtl="0" algn="l">
                        <a:spcBef>
                          <a:spcPts val="0"/>
                        </a:spcBef>
                        <a:spcAft>
                          <a:spcPts val="0"/>
                        </a:spcAft>
                        <a:buNone/>
                      </a:pPr>
                      <a:r>
                        <a:rPr b="0" i="0" lang="es" sz="1050" u="none" strike="noStrike">
                          <a:solidFill>
                            <a:srgbClr val="000000"/>
                          </a:solidFill>
                          <a:latin typeface="Cambria"/>
                          <a:ea typeface="Cambria"/>
                          <a:cs typeface="Cambria"/>
                          <a:sym typeface="Cambria"/>
                        </a:rPr>
                        <a:t>Total</a:t>
                      </a:r>
                      <a:endParaRPr sz="1200">
                        <a:latin typeface="Cambria"/>
                        <a:ea typeface="Cambria"/>
                        <a:cs typeface="Cambria"/>
                        <a:sym typeface="Cambria"/>
                      </a:endParaRPr>
                    </a:p>
                  </a:txBody>
                  <a:tcPr marT="45725" marB="45725" marR="91450" marL="91450" anchor="ctr">
                    <a:lnL cap="flat" cmpd="sng" w="9525">
                      <a:solidFill>
                        <a:srgbClr val="000000">
                          <a:alpha val="0"/>
                        </a:srgbClr>
                      </a:solidFill>
                      <a:prstDash val="solid"/>
                      <a:round/>
                      <a:headEnd len="sm" w="sm" type="none"/>
                      <a:tailEnd len="sm" w="sm" type="none"/>
                    </a:lnL>
                    <a:lnR cap="flat" cmpd="sng" w="25400">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5400">
                      <a:solidFill>
                        <a:srgbClr val="000000">
                          <a:alpha val="0"/>
                        </a:srgbClr>
                      </a:solidFill>
                      <a:prstDash val="solid"/>
                      <a:round/>
                      <a:headEnd len="sm" w="sm" type="none"/>
                      <a:tailEnd len="sm" w="sm" type="none"/>
                    </a:lnB>
                    <a:solidFill>
                      <a:srgbClr val="FFFFFF"/>
                    </a:solidFill>
                  </a:tcPr>
                </a:tc>
                <a:tc>
                  <a:txBody>
                    <a:bodyPr/>
                    <a:lstStyle/>
                    <a:p>
                      <a:pPr indent="0" lvl="0" marL="38100" marR="38100" rtl="0" algn="r">
                        <a:spcBef>
                          <a:spcPts val="0"/>
                        </a:spcBef>
                        <a:spcAft>
                          <a:spcPts val="0"/>
                        </a:spcAft>
                        <a:buNone/>
                      </a:pPr>
                      <a:r>
                        <a:rPr b="0" i="0" lang="es" sz="1050" u="none" strike="noStrike">
                          <a:solidFill>
                            <a:srgbClr val="000000"/>
                          </a:solidFill>
                          <a:latin typeface="Cambria"/>
                          <a:ea typeface="Cambria"/>
                          <a:cs typeface="Cambria"/>
                          <a:sym typeface="Cambria"/>
                        </a:rPr>
                        <a:t>1559</a:t>
                      </a:r>
                      <a:endParaRPr sz="1200">
                        <a:latin typeface="Cambria"/>
                        <a:ea typeface="Cambria"/>
                        <a:cs typeface="Cambria"/>
                        <a:sym typeface="Cambria"/>
                      </a:endParaRPr>
                    </a:p>
                  </a:txBody>
                  <a:tcPr marT="45725" marB="45725" marR="91450" marL="91450" anchor="ctr">
                    <a:lnL cap="flat" cmpd="sng" w="254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5400">
                      <a:solidFill>
                        <a:srgbClr val="000000">
                          <a:alpha val="0"/>
                        </a:srgbClr>
                      </a:solidFill>
                      <a:prstDash val="solid"/>
                      <a:round/>
                      <a:headEnd len="sm" w="sm" type="none"/>
                      <a:tailEnd len="sm" w="sm" type="none"/>
                    </a:lnB>
                    <a:solidFill>
                      <a:srgbClr val="FFFFFF"/>
                    </a:solidFill>
                  </a:tcPr>
                </a:tc>
                <a:tc>
                  <a:txBody>
                    <a:bodyPr/>
                    <a:lstStyle/>
                    <a:p>
                      <a:pPr indent="0" lvl="0" marL="38100" marR="38100" rtl="0" algn="r">
                        <a:spcBef>
                          <a:spcPts val="0"/>
                        </a:spcBef>
                        <a:spcAft>
                          <a:spcPts val="0"/>
                        </a:spcAft>
                        <a:buNone/>
                      </a:pPr>
                      <a:r>
                        <a:rPr b="0" i="0" lang="es" sz="1050" u="none" strike="noStrike">
                          <a:solidFill>
                            <a:srgbClr val="000000"/>
                          </a:solidFill>
                          <a:latin typeface="Cambria"/>
                          <a:ea typeface="Cambria"/>
                          <a:cs typeface="Cambria"/>
                          <a:sym typeface="Cambria"/>
                        </a:rPr>
                        <a:t>100.0</a:t>
                      </a:r>
                      <a:endParaRPr sz="1200">
                        <a:latin typeface="Cambria"/>
                        <a:ea typeface="Cambria"/>
                        <a:cs typeface="Cambria"/>
                        <a:sym typeface="Cambria"/>
                      </a:endParaRPr>
                    </a:p>
                  </a:txBody>
                  <a:tcPr marT="45725" marB="45725" marR="91450" marL="91450" anchor="ctr">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5400">
                      <a:solidFill>
                        <a:srgbClr val="000000">
                          <a:alpha val="0"/>
                        </a:srgbClr>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7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s">
                <a:latin typeface="EB Garamond"/>
                <a:ea typeface="EB Garamond"/>
                <a:cs typeface="EB Garamond"/>
                <a:sym typeface="EB Garamond"/>
              </a:rPr>
              <a:t>Métodos Cuantitativos</a:t>
            </a:r>
            <a:endParaRPr>
              <a:latin typeface="EB Garamond"/>
              <a:ea typeface="EB Garamond"/>
              <a:cs typeface="EB Garamond"/>
              <a:sym typeface="EB Garamond"/>
            </a:endParaRPr>
          </a:p>
        </p:txBody>
      </p:sp>
      <p:sp>
        <p:nvSpPr>
          <p:cNvPr id="708" name="Google Shape;708;p7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0"/>
              </a:spcAft>
              <a:buNone/>
            </a:pPr>
            <a:r>
              <a:rPr lang="es" sz="2600">
                <a:latin typeface="EB Garamond"/>
                <a:ea typeface="EB Garamond"/>
                <a:cs typeface="EB Garamond"/>
                <a:sym typeface="EB Garamond"/>
              </a:rPr>
              <a:t>Clase 03: Unidad I. Introducción a la investigación social cuantitativa</a:t>
            </a:r>
            <a:endParaRPr sz="2600">
              <a:latin typeface="EB Garamond"/>
              <a:ea typeface="EB Garamond"/>
              <a:cs typeface="EB Garamond"/>
              <a:sym typeface="EB Garamond"/>
            </a:endParaRPr>
          </a:p>
        </p:txBody>
      </p:sp>
      <p:sp>
        <p:nvSpPr>
          <p:cNvPr id="709" name="Google Shape;709;p73"/>
          <p:cNvSpPr txBox="1"/>
          <p:nvPr>
            <p:ph idx="1" type="subTitle"/>
          </p:nvPr>
        </p:nvSpPr>
        <p:spPr>
          <a:xfrm>
            <a:off x="311700" y="384875"/>
            <a:ext cx="8520600" cy="792600"/>
          </a:xfrm>
          <a:prstGeom prst="rect">
            <a:avLst/>
          </a:prstGeom>
        </p:spPr>
        <p:txBody>
          <a:bodyPr anchorCtr="0" anchor="t" bIns="91425" lIns="91425" spcFirstLastPara="1" rIns="91425" wrap="square" tIns="91425">
            <a:normAutofit/>
          </a:bodyPr>
          <a:lstStyle/>
          <a:p>
            <a:pPr indent="0" lvl="0" marL="0" rtl="0" algn="l">
              <a:lnSpc>
                <a:spcPct val="80000"/>
              </a:lnSpc>
              <a:spcBef>
                <a:spcPts val="0"/>
              </a:spcBef>
              <a:spcAft>
                <a:spcPts val="0"/>
              </a:spcAft>
              <a:buNone/>
            </a:pPr>
            <a:r>
              <a:rPr lang="es" sz="1400">
                <a:latin typeface="EB Garamond"/>
                <a:ea typeface="EB Garamond"/>
                <a:cs typeface="EB Garamond"/>
                <a:sym typeface="EB Garamond"/>
              </a:rPr>
              <a:t>Universidad Diego Portales</a:t>
            </a:r>
            <a:endParaRPr sz="1400">
              <a:latin typeface="EB Garamond"/>
              <a:ea typeface="EB Garamond"/>
              <a:cs typeface="EB Garamond"/>
              <a:sym typeface="EB Garamond"/>
            </a:endParaRPr>
          </a:p>
          <a:p>
            <a:pPr indent="0" lvl="0" marL="0" rtl="0" algn="l">
              <a:lnSpc>
                <a:spcPct val="80000"/>
              </a:lnSpc>
              <a:spcBef>
                <a:spcPts val="0"/>
              </a:spcBef>
              <a:spcAft>
                <a:spcPts val="0"/>
              </a:spcAft>
              <a:buNone/>
            </a:pPr>
            <a:r>
              <a:rPr lang="es" sz="1400">
                <a:latin typeface="EB Garamond"/>
                <a:ea typeface="EB Garamond"/>
                <a:cs typeface="EB Garamond"/>
                <a:sym typeface="EB Garamond"/>
              </a:rPr>
              <a:t>Facultad de Ciencias Sociales e Historia</a:t>
            </a:r>
            <a:endParaRPr sz="1400">
              <a:latin typeface="EB Garamond"/>
              <a:ea typeface="EB Garamond"/>
              <a:cs typeface="EB Garamond"/>
              <a:sym typeface="EB Garamond"/>
            </a:endParaRPr>
          </a:p>
          <a:p>
            <a:pPr indent="0" lvl="0" marL="0" rtl="0" algn="l">
              <a:lnSpc>
                <a:spcPct val="80000"/>
              </a:lnSpc>
              <a:spcBef>
                <a:spcPts val="0"/>
              </a:spcBef>
              <a:spcAft>
                <a:spcPts val="0"/>
              </a:spcAft>
              <a:buClr>
                <a:schemeClr val="dk1"/>
              </a:buClr>
              <a:buSzPts val="1100"/>
              <a:buFont typeface="Arial"/>
              <a:buNone/>
            </a:pPr>
            <a:r>
              <a:rPr lang="es" sz="1400">
                <a:latin typeface="EB Garamond"/>
                <a:ea typeface="EB Garamond"/>
                <a:cs typeface="EB Garamond"/>
                <a:sym typeface="EB Garamond"/>
              </a:rPr>
              <a:t>Antropología</a:t>
            </a:r>
            <a:endParaRPr sz="1400">
              <a:latin typeface="EB Garamond"/>
              <a:ea typeface="EB Garamond"/>
              <a:cs typeface="EB Garamond"/>
              <a:sym typeface="EB Garamond"/>
            </a:endParaRPr>
          </a:p>
        </p:txBody>
      </p:sp>
      <p:sp>
        <p:nvSpPr>
          <p:cNvPr id="710" name="Google Shape;710;p73"/>
          <p:cNvSpPr txBox="1"/>
          <p:nvPr>
            <p:ph idx="1" type="subTitle"/>
          </p:nvPr>
        </p:nvSpPr>
        <p:spPr>
          <a:xfrm>
            <a:off x="311700" y="4033150"/>
            <a:ext cx="8520600" cy="792600"/>
          </a:xfrm>
          <a:prstGeom prst="rect">
            <a:avLst/>
          </a:prstGeom>
        </p:spPr>
        <p:txBody>
          <a:bodyPr anchorCtr="0" anchor="t" bIns="91425" lIns="91425" spcFirstLastPara="1" rIns="91425" wrap="square" tIns="91425">
            <a:normAutofit/>
          </a:bodyPr>
          <a:lstStyle/>
          <a:p>
            <a:pPr indent="0" lvl="0" marL="0" rtl="0" algn="r">
              <a:lnSpc>
                <a:spcPct val="80000"/>
              </a:lnSpc>
              <a:spcBef>
                <a:spcPts val="0"/>
              </a:spcBef>
              <a:spcAft>
                <a:spcPts val="0"/>
              </a:spcAft>
              <a:buClr>
                <a:schemeClr val="dk1"/>
              </a:buClr>
              <a:buSzPts val="1018"/>
              <a:buFont typeface="Arial"/>
              <a:buNone/>
            </a:pPr>
            <a:r>
              <a:rPr lang="es" sz="1405">
                <a:latin typeface="EB Garamond"/>
                <a:ea typeface="EB Garamond"/>
                <a:cs typeface="EB Garamond"/>
                <a:sym typeface="EB Garamond"/>
              </a:rPr>
              <a:t>Profesora: Daniela Olivares Collío</a:t>
            </a:r>
            <a:endParaRPr sz="1405">
              <a:latin typeface="EB Garamond"/>
              <a:ea typeface="EB Garamond"/>
              <a:cs typeface="EB Garamond"/>
              <a:sym typeface="EB Garamond"/>
            </a:endParaRPr>
          </a:p>
          <a:p>
            <a:pPr indent="0" lvl="0" marL="0" rtl="0" algn="r">
              <a:lnSpc>
                <a:spcPct val="80000"/>
              </a:lnSpc>
              <a:spcBef>
                <a:spcPts val="0"/>
              </a:spcBef>
              <a:spcAft>
                <a:spcPts val="0"/>
              </a:spcAft>
              <a:buClr>
                <a:schemeClr val="dk1"/>
              </a:buClr>
              <a:buSzPts val="1018"/>
              <a:buFont typeface="Arial"/>
              <a:buNone/>
            </a:pPr>
            <a:r>
              <a:rPr lang="es" sz="1405">
                <a:latin typeface="EB Garamond"/>
                <a:ea typeface="EB Garamond"/>
                <a:cs typeface="EB Garamond"/>
                <a:sym typeface="EB Garamond"/>
              </a:rPr>
              <a:t>Ayudante: María Fernanda Núñez</a:t>
            </a:r>
            <a:endParaRPr sz="1405">
              <a:latin typeface="EB Garamond"/>
              <a:ea typeface="EB Garamond"/>
              <a:cs typeface="EB Garamond"/>
              <a:sym typeface="EB Garamond"/>
            </a:endParaRPr>
          </a:p>
          <a:p>
            <a:pPr indent="0" lvl="0" marL="0" rtl="0" algn="r">
              <a:lnSpc>
                <a:spcPct val="80000"/>
              </a:lnSpc>
              <a:spcBef>
                <a:spcPts val="0"/>
              </a:spcBef>
              <a:spcAft>
                <a:spcPts val="0"/>
              </a:spcAft>
              <a:buClr>
                <a:schemeClr val="dk1"/>
              </a:buClr>
              <a:buSzPts val="1018"/>
              <a:buFont typeface="Arial"/>
              <a:buNone/>
            </a:pPr>
            <a:r>
              <a:rPr lang="es" sz="1405">
                <a:latin typeface="EB Garamond"/>
                <a:ea typeface="EB Garamond"/>
                <a:cs typeface="EB Garamond"/>
                <a:sym typeface="EB Garamond"/>
              </a:rPr>
              <a:t>2do semestre 2026</a:t>
            </a:r>
            <a:endParaRPr sz="1405">
              <a:latin typeface="EB Garamond"/>
              <a:ea typeface="EB Garamond"/>
              <a:cs typeface="EB Garamond"/>
              <a:sym typeface="EB Garamond"/>
            </a:endParaRPr>
          </a:p>
        </p:txBody>
      </p:sp>
      <p:pic>
        <p:nvPicPr>
          <p:cNvPr id="711" name="Google Shape;711;p73" title="UDP_LogoRGB_2lineas_Color_SinFondo.png"/>
          <p:cNvPicPr preferRelativeResize="0"/>
          <p:nvPr/>
        </p:nvPicPr>
        <p:blipFill>
          <a:blip r:embed="rId3">
            <a:alphaModFix/>
          </a:blip>
          <a:stretch>
            <a:fillRect/>
          </a:stretch>
        </p:blipFill>
        <p:spPr>
          <a:xfrm>
            <a:off x="6169400" y="132725"/>
            <a:ext cx="2662900" cy="648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Proceso de operacionalización</a:t>
            </a:r>
            <a:endParaRPr b="1">
              <a:latin typeface="EB Garamond"/>
              <a:ea typeface="EB Garamond"/>
              <a:cs typeface="EB Garamond"/>
              <a:sym typeface="EB Garamond"/>
            </a:endParaRPr>
          </a:p>
        </p:txBody>
      </p:sp>
      <p:sp>
        <p:nvSpPr>
          <p:cNvPr id="98" name="Google Shape;98;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99" name="Google Shape;99;p19"/>
          <p:cNvSpPr txBox="1"/>
          <p:nvPr>
            <p:ph idx="1" type="body"/>
          </p:nvPr>
        </p:nvSpPr>
        <p:spPr>
          <a:xfrm>
            <a:off x="311700" y="1300025"/>
            <a:ext cx="8520600" cy="1222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b="1" lang="es">
                <a:latin typeface="EB Garamond"/>
                <a:ea typeface="EB Garamond"/>
                <a:cs typeface="EB Garamond"/>
                <a:sym typeface="EB Garamond"/>
              </a:rPr>
              <a:t>Ejemplo: medición de la calidad de la vivienda</a:t>
            </a:r>
            <a:endParaRPr b="1">
              <a:latin typeface="EB Garamond"/>
              <a:ea typeface="EB Garamond"/>
              <a:cs typeface="EB Garamond"/>
              <a:sym typeface="EB Garamond"/>
            </a:endParaRPr>
          </a:p>
          <a:p>
            <a:pPr indent="0" lvl="0" marL="0" rtl="0" algn="l">
              <a:lnSpc>
                <a:spcPct val="95000"/>
              </a:lnSpc>
              <a:spcBef>
                <a:spcPts val="1200"/>
              </a:spcBef>
              <a:spcAft>
                <a:spcPts val="1200"/>
              </a:spcAft>
              <a:buNone/>
            </a:pPr>
            <a:r>
              <a:rPr lang="es">
                <a:latin typeface="EB Garamond"/>
                <a:ea typeface="EB Garamond"/>
                <a:cs typeface="EB Garamond"/>
                <a:sym typeface="EB Garamond"/>
              </a:rPr>
              <a:t>Definición conceptual: Condiciones materiales y de satisfacción subjetiva que tiene la vivienda habitual en que desarrolla su vida un grupo familiar.</a:t>
            </a:r>
            <a:endParaRPr b="1" sz="2200">
              <a:latin typeface="EB Garamond"/>
              <a:ea typeface="EB Garamond"/>
              <a:cs typeface="EB Garamond"/>
              <a:sym typeface="EB Garamond"/>
            </a:endParaRPr>
          </a:p>
        </p:txBody>
      </p:sp>
      <p:graphicFrame>
        <p:nvGraphicFramePr>
          <p:cNvPr id="100" name="Google Shape;100;p19"/>
          <p:cNvGraphicFramePr/>
          <p:nvPr/>
        </p:nvGraphicFramePr>
        <p:xfrm>
          <a:off x="785251" y="3056690"/>
          <a:ext cx="3000000" cy="3000000"/>
        </p:xfrm>
        <a:graphic>
          <a:graphicData uri="http://schemas.openxmlformats.org/drawingml/2006/table">
            <a:tbl>
              <a:tblPr bandRow="1" firstRow="1">
                <a:noFill/>
                <a:tableStyleId>{B42E53CB-5134-40D3-8408-369B32996D6A}</a:tableStyleId>
              </a:tblPr>
              <a:tblGrid>
                <a:gridCol w="1342075"/>
                <a:gridCol w="1525850"/>
                <a:gridCol w="1569925"/>
                <a:gridCol w="3135650"/>
              </a:tblGrid>
              <a:tr h="349850">
                <a:tc>
                  <a:txBody>
                    <a:bodyPr/>
                    <a:lstStyle/>
                    <a:p>
                      <a:pPr indent="0" lvl="0" marL="0" marR="0" rtl="0" algn="l">
                        <a:spcBef>
                          <a:spcPts val="0"/>
                        </a:spcBef>
                        <a:spcAft>
                          <a:spcPts val="0"/>
                        </a:spcAft>
                        <a:buNone/>
                      </a:pPr>
                      <a:r>
                        <a:rPr lang="es" u="none" cap="none" strike="noStrike">
                          <a:solidFill>
                            <a:schemeClr val="lt2"/>
                          </a:solidFill>
                          <a:latin typeface="EB Garamond"/>
                          <a:ea typeface="EB Garamond"/>
                          <a:cs typeface="EB Garamond"/>
                          <a:sym typeface="EB Garamond"/>
                        </a:rPr>
                        <a:t>Concepto</a:t>
                      </a:r>
                      <a:endParaRPr>
                        <a:solidFill>
                          <a:schemeClr val="lt2"/>
                        </a:solidFill>
                        <a:latin typeface="EB Garamond"/>
                        <a:ea typeface="EB Garamond"/>
                        <a:cs typeface="EB Garamond"/>
                        <a:sym typeface="EB Garamond"/>
                      </a:endParaRPr>
                    </a:p>
                  </a:txBody>
                  <a:tcPr marT="45725" marB="45725" marR="91450" marL="91450">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None/>
                      </a:pPr>
                      <a:r>
                        <a:rPr lang="es">
                          <a:solidFill>
                            <a:schemeClr val="lt2"/>
                          </a:solidFill>
                          <a:latin typeface="EB Garamond"/>
                          <a:ea typeface="EB Garamond"/>
                          <a:cs typeface="EB Garamond"/>
                          <a:sym typeface="EB Garamond"/>
                        </a:rPr>
                        <a:t>Dimensiones</a:t>
                      </a:r>
                      <a:endParaRPr>
                        <a:solidFill>
                          <a:schemeClr val="lt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None/>
                      </a:pPr>
                      <a:r>
                        <a:rPr lang="es">
                          <a:solidFill>
                            <a:schemeClr val="lt2"/>
                          </a:solidFill>
                          <a:latin typeface="EB Garamond"/>
                          <a:ea typeface="EB Garamond"/>
                          <a:cs typeface="EB Garamond"/>
                          <a:sym typeface="EB Garamond"/>
                        </a:rPr>
                        <a:t>Indicadores</a:t>
                      </a:r>
                      <a:endParaRPr>
                        <a:solidFill>
                          <a:schemeClr val="lt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None/>
                      </a:pPr>
                      <a:r>
                        <a:rPr lang="es">
                          <a:solidFill>
                            <a:schemeClr val="lt2"/>
                          </a:solidFill>
                          <a:latin typeface="EB Garamond"/>
                          <a:ea typeface="EB Garamond"/>
                          <a:cs typeface="EB Garamond"/>
                          <a:sym typeface="EB Garamond"/>
                        </a:rPr>
                        <a:t>Preguntas</a:t>
                      </a:r>
                      <a:endParaRPr>
                        <a:solidFill>
                          <a:schemeClr val="lt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r>
              <a:tr h="1041425">
                <a:tc>
                  <a:txBody>
                    <a:bodyPr/>
                    <a:lstStyle/>
                    <a:p>
                      <a:pPr indent="0" lvl="0" marL="0" marR="0" rtl="0" algn="l">
                        <a:spcBef>
                          <a:spcPts val="0"/>
                        </a:spcBef>
                        <a:spcAft>
                          <a:spcPts val="0"/>
                        </a:spcAft>
                        <a:buNone/>
                      </a:pPr>
                      <a:r>
                        <a:t/>
                      </a:r>
                      <a:endParaRPr b="1">
                        <a:solidFill>
                          <a:schemeClr val="dk2"/>
                        </a:solidFill>
                        <a:latin typeface="Caveat"/>
                        <a:ea typeface="Caveat"/>
                        <a:cs typeface="Caveat"/>
                        <a:sym typeface="Caveat"/>
                      </a:endParaRPr>
                    </a:p>
                    <a:p>
                      <a:pPr indent="0" lvl="0" marL="0" marR="0" rtl="0" algn="l">
                        <a:spcBef>
                          <a:spcPts val="0"/>
                        </a:spcBef>
                        <a:spcAft>
                          <a:spcPts val="0"/>
                        </a:spcAft>
                        <a:buNone/>
                      </a:pPr>
                      <a:r>
                        <a:rPr lang="es">
                          <a:solidFill>
                            <a:schemeClr val="dk2"/>
                          </a:solidFill>
                          <a:latin typeface="EB Garamond"/>
                          <a:ea typeface="EB Garamond"/>
                          <a:cs typeface="EB Garamond"/>
                          <a:sym typeface="EB Garamond"/>
                        </a:rPr>
                        <a:t>Calidad de la vivienda</a:t>
                      </a:r>
                      <a:endParaRPr>
                        <a:solidFill>
                          <a:schemeClr val="dk2"/>
                        </a:solidFill>
                        <a:latin typeface="EB Garamond"/>
                        <a:ea typeface="EB Garamond"/>
                        <a:cs typeface="EB Garamond"/>
                        <a:sym typeface="EB Garamond"/>
                      </a:endParaRPr>
                    </a:p>
                  </a:txBody>
                  <a:tcPr marT="45725" marB="45725" marR="91450" marL="91450">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b="1">
                        <a:solidFill>
                          <a:srgbClr val="000000"/>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b="1">
                        <a:solidFill>
                          <a:srgbClr val="000000"/>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b="1">
                        <a:solidFill>
                          <a:srgbClr val="000000"/>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graphicFrame>
        <p:nvGraphicFramePr>
          <p:cNvPr id="106" name="Google Shape;106;p20"/>
          <p:cNvGraphicFramePr/>
          <p:nvPr/>
        </p:nvGraphicFramePr>
        <p:xfrm>
          <a:off x="311714" y="359490"/>
          <a:ext cx="3000000" cy="3000000"/>
        </p:xfrm>
        <a:graphic>
          <a:graphicData uri="http://schemas.openxmlformats.org/drawingml/2006/table">
            <a:tbl>
              <a:tblPr bandRow="1" firstRow="1">
                <a:noFill/>
                <a:tableStyleId>{B42E53CB-5134-40D3-8408-369B32996D6A}</a:tableStyleId>
              </a:tblPr>
              <a:tblGrid>
                <a:gridCol w="712375"/>
                <a:gridCol w="985025"/>
                <a:gridCol w="1090525"/>
                <a:gridCol w="1772075"/>
                <a:gridCol w="3960575"/>
              </a:tblGrid>
              <a:tr h="272600">
                <a:tc>
                  <a:txBody>
                    <a:bodyPr/>
                    <a:lstStyle/>
                    <a:p>
                      <a:pPr indent="0" lvl="0" marL="0" marR="0" rtl="0" algn="l">
                        <a:spcBef>
                          <a:spcPts val="0"/>
                        </a:spcBef>
                        <a:spcAft>
                          <a:spcPts val="0"/>
                        </a:spcAft>
                        <a:buNone/>
                      </a:pPr>
                      <a:r>
                        <a:rPr lang="es" sz="1000" u="none" cap="none" strike="noStrike">
                          <a:solidFill>
                            <a:schemeClr val="lt2"/>
                          </a:solidFill>
                          <a:latin typeface="EB Garamond"/>
                          <a:ea typeface="EB Garamond"/>
                          <a:cs typeface="EB Garamond"/>
                          <a:sym typeface="EB Garamond"/>
                        </a:rPr>
                        <a:t>Concepto</a:t>
                      </a:r>
                      <a:endParaRPr sz="1000">
                        <a:solidFill>
                          <a:schemeClr val="lt2"/>
                        </a:solidFill>
                        <a:latin typeface="EB Garamond"/>
                        <a:ea typeface="EB Garamond"/>
                        <a:cs typeface="EB Garamond"/>
                        <a:sym typeface="EB Garamond"/>
                      </a:endParaRPr>
                    </a:p>
                  </a:txBody>
                  <a:tcPr marT="45725" marB="45725" marR="91450" marL="91450">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None/>
                      </a:pPr>
                      <a:r>
                        <a:rPr lang="es" sz="1000">
                          <a:solidFill>
                            <a:schemeClr val="lt2"/>
                          </a:solidFill>
                          <a:latin typeface="EB Garamond"/>
                          <a:ea typeface="EB Garamond"/>
                          <a:cs typeface="EB Garamond"/>
                          <a:sym typeface="EB Garamond"/>
                        </a:rPr>
                        <a:t>Dimensiones</a:t>
                      </a:r>
                      <a:endParaRPr sz="1000">
                        <a:solidFill>
                          <a:schemeClr val="lt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None/>
                      </a:pPr>
                      <a:r>
                        <a:rPr lang="es" sz="1000">
                          <a:solidFill>
                            <a:schemeClr val="lt2"/>
                          </a:solidFill>
                          <a:latin typeface="EB Garamond"/>
                          <a:ea typeface="EB Garamond"/>
                          <a:cs typeface="EB Garamond"/>
                          <a:sym typeface="EB Garamond"/>
                        </a:rPr>
                        <a:t>Sub-dimensiones</a:t>
                      </a:r>
                      <a:endParaRPr sz="1000">
                        <a:solidFill>
                          <a:schemeClr val="lt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None/>
                      </a:pPr>
                      <a:r>
                        <a:rPr lang="es" sz="1000">
                          <a:solidFill>
                            <a:schemeClr val="lt2"/>
                          </a:solidFill>
                          <a:latin typeface="EB Garamond"/>
                          <a:ea typeface="EB Garamond"/>
                          <a:cs typeface="EB Garamond"/>
                          <a:sym typeface="EB Garamond"/>
                        </a:rPr>
                        <a:t>Indicadores</a:t>
                      </a:r>
                      <a:endParaRPr sz="1000">
                        <a:solidFill>
                          <a:schemeClr val="lt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None/>
                      </a:pPr>
                      <a:r>
                        <a:rPr lang="es" sz="1000">
                          <a:solidFill>
                            <a:schemeClr val="lt2"/>
                          </a:solidFill>
                          <a:latin typeface="EB Garamond"/>
                          <a:ea typeface="EB Garamond"/>
                          <a:cs typeface="EB Garamond"/>
                          <a:sym typeface="EB Garamond"/>
                        </a:rPr>
                        <a:t>Preguntas</a:t>
                      </a:r>
                      <a:endParaRPr sz="1000">
                        <a:solidFill>
                          <a:schemeClr val="lt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r>
              <a:tr h="562275">
                <a:tc rowSpan="6">
                  <a:txBody>
                    <a:bodyPr/>
                    <a:lstStyle/>
                    <a:p>
                      <a:pPr indent="0" lvl="0" marL="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rPr lang="es" sz="1000">
                          <a:solidFill>
                            <a:schemeClr val="dk2"/>
                          </a:solidFill>
                          <a:latin typeface="EB Garamond"/>
                          <a:ea typeface="EB Garamond"/>
                          <a:cs typeface="EB Garamond"/>
                          <a:sym typeface="EB Garamond"/>
                        </a:rPr>
                        <a:t>Calidad de la vivienda</a:t>
                      </a:r>
                      <a:endParaRPr sz="1000">
                        <a:solidFill>
                          <a:schemeClr val="dk2"/>
                        </a:solidFill>
                        <a:latin typeface="EB Garamond"/>
                        <a:ea typeface="EB Garamond"/>
                        <a:cs typeface="EB Garamond"/>
                        <a:sym typeface="EB Garamond"/>
                      </a:endParaRPr>
                    </a:p>
                  </a:txBody>
                  <a:tcPr marT="45725" marB="45725" marR="91450" marL="91450">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rowSpan="2">
                  <a:txBody>
                    <a:bodyPr/>
                    <a:lstStyle/>
                    <a:p>
                      <a:pPr indent="0" lvl="0" marL="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rPr lang="es" sz="1000">
                          <a:solidFill>
                            <a:schemeClr val="dk2"/>
                          </a:solidFill>
                          <a:latin typeface="EB Garamond"/>
                          <a:ea typeface="EB Garamond"/>
                          <a:cs typeface="EB Garamond"/>
                          <a:sym typeface="EB Garamond"/>
                        </a:rPr>
                        <a:t>Materialidad</a:t>
                      </a:r>
                      <a:endParaRPr sz="1000">
                        <a:solidFill>
                          <a:schemeClr val="dk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c>
                  <a:txBody>
                    <a:bodyPr/>
                    <a:lstStyle/>
                    <a:p>
                      <a:pPr indent="0" lvl="0" marL="0" rtl="0" algn="l">
                        <a:spcBef>
                          <a:spcPts val="0"/>
                        </a:spcBef>
                        <a:spcAft>
                          <a:spcPts val="0"/>
                        </a:spcAft>
                        <a:buClr>
                          <a:schemeClr val="dk1"/>
                        </a:buClr>
                        <a:buSzPts val="1100"/>
                        <a:buFont typeface="Arial"/>
                        <a:buNone/>
                      </a:pPr>
                      <a:r>
                        <a:rPr lang="es" sz="1000">
                          <a:solidFill>
                            <a:schemeClr val="dk2"/>
                          </a:solidFill>
                          <a:latin typeface="EB Garamond"/>
                          <a:ea typeface="EB Garamond"/>
                          <a:cs typeface="EB Garamond"/>
                          <a:sym typeface="EB Garamond"/>
                        </a:rPr>
                        <a:t>Materialidad objetiva</a:t>
                      </a:r>
                      <a:endParaRPr sz="1000">
                        <a:solidFill>
                          <a:schemeClr val="dk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c>
                  <a:txBody>
                    <a:bodyPr/>
                    <a:lstStyle/>
                    <a:p>
                      <a:pPr indent="0" lvl="0" marL="0" rtl="0" algn="l">
                        <a:spcBef>
                          <a:spcPts val="0"/>
                        </a:spcBef>
                        <a:spcAft>
                          <a:spcPts val="0"/>
                        </a:spcAft>
                        <a:buSzPts val="1100"/>
                        <a:buNone/>
                      </a:pPr>
                      <a:r>
                        <a:rPr lang="es" sz="1000">
                          <a:solidFill>
                            <a:schemeClr val="dk2"/>
                          </a:solidFill>
                          <a:latin typeface="EB Garamond"/>
                          <a:ea typeface="EB Garamond"/>
                          <a:cs typeface="EB Garamond"/>
                          <a:sym typeface="EB Garamond"/>
                        </a:rPr>
                        <a:t>Materiales Muros</a:t>
                      </a:r>
                      <a:endParaRPr sz="1000">
                        <a:solidFill>
                          <a:schemeClr val="dk2"/>
                        </a:solidFill>
                        <a:latin typeface="EB Garamond"/>
                        <a:ea typeface="EB Garamond"/>
                        <a:cs typeface="EB Garamond"/>
                        <a:sym typeface="EB Garamond"/>
                      </a:endParaRPr>
                    </a:p>
                    <a:p>
                      <a:pPr indent="0" lvl="0" marL="0" rtl="0" algn="l">
                        <a:spcBef>
                          <a:spcPts val="0"/>
                        </a:spcBef>
                        <a:spcAft>
                          <a:spcPts val="0"/>
                        </a:spcAft>
                        <a:buSzPts val="1100"/>
                        <a:buNone/>
                      </a:pPr>
                      <a:r>
                        <a:rPr lang="es" sz="1000">
                          <a:solidFill>
                            <a:schemeClr val="dk2"/>
                          </a:solidFill>
                          <a:latin typeface="EB Garamond"/>
                          <a:ea typeface="EB Garamond"/>
                          <a:cs typeface="EB Garamond"/>
                          <a:sym typeface="EB Garamond"/>
                        </a:rPr>
                        <a:t>Materiales Techo</a:t>
                      </a:r>
                      <a:endParaRPr sz="1000">
                        <a:solidFill>
                          <a:schemeClr val="dk2"/>
                        </a:solidFill>
                        <a:latin typeface="EB Garamond"/>
                        <a:ea typeface="EB Garamond"/>
                        <a:cs typeface="EB Garamond"/>
                        <a:sym typeface="EB Garamond"/>
                      </a:endParaRPr>
                    </a:p>
                    <a:p>
                      <a:pPr indent="0" lvl="0" marL="0" rtl="0" algn="l">
                        <a:spcBef>
                          <a:spcPts val="0"/>
                        </a:spcBef>
                        <a:spcAft>
                          <a:spcPts val="0"/>
                        </a:spcAft>
                        <a:buSzPts val="1100"/>
                        <a:buNone/>
                      </a:pPr>
                      <a:r>
                        <a:rPr lang="es" sz="1000">
                          <a:solidFill>
                            <a:schemeClr val="dk2"/>
                          </a:solidFill>
                          <a:latin typeface="EB Garamond"/>
                          <a:ea typeface="EB Garamond"/>
                          <a:cs typeface="EB Garamond"/>
                          <a:sym typeface="EB Garamond"/>
                        </a:rPr>
                        <a:t>Materiales Piso</a:t>
                      </a:r>
                      <a:endParaRPr sz="1000">
                        <a:solidFill>
                          <a:schemeClr val="dk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marR="0" rtl="0" algn="l">
                        <a:spcBef>
                          <a:spcPts val="0"/>
                        </a:spcBef>
                        <a:spcAft>
                          <a:spcPts val="0"/>
                        </a:spcAft>
                        <a:buNone/>
                      </a:pPr>
                      <a:r>
                        <a:rPr lang="es" sz="1000">
                          <a:solidFill>
                            <a:schemeClr val="dk2"/>
                          </a:solidFill>
                          <a:latin typeface="EB Garamond"/>
                          <a:ea typeface="EB Garamond"/>
                          <a:cs typeface="EB Garamond"/>
                          <a:sym typeface="EB Garamond"/>
                        </a:rPr>
                        <a:t>ej. ¿Cuál es el material de los muros de su vivienda?</a:t>
                      </a:r>
                      <a:endParaRPr sz="1000">
                        <a:solidFill>
                          <a:schemeClr val="dk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r>
              <a:tr h="736450">
                <a:tc vMerge="1"/>
                <a:tc vMerge="1"/>
                <a:tc>
                  <a:txBody>
                    <a:bodyPr/>
                    <a:lstStyle/>
                    <a:p>
                      <a:pPr indent="0" lvl="0" marL="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rPr lang="es" sz="1000">
                          <a:solidFill>
                            <a:schemeClr val="dk2"/>
                          </a:solidFill>
                          <a:latin typeface="EB Garamond"/>
                          <a:ea typeface="EB Garamond"/>
                          <a:cs typeface="EB Garamond"/>
                          <a:sym typeface="EB Garamond"/>
                        </a:rPr>
                        <a:t>Materialidad subjetiva</a:t>
                      </a:r>
                      <a:endParaRPr sz="1000">
                        <a:solidFill>
                          <a:schemeClr val="dk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s" sz="1000">
                          <a:solidFill>
                            <a:schemeClr val="dk2"/>
                          </a:solidFill>
                          <a:latin typeface="EB Garamond"/>
                          <a:ea typeface="EB Garamond"/>
                          <a:cs typeface="EB Garamond"/>
                          <a:sym typeface="EB Garamond"/>
                        </a:rPr>
                        <a:t>Nivel de satisfacción con la:</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rPr lang="es" sz="1000">
                          <a:solidFill>
                            <a:schemeClr val="dk2"/>
                          </a:solidFill>
                          <a:latin typeface="EB Garamond"/>
                          <a:ea typeface="EB Garamond"/>
                          <a:cs typeface="EB Garamond"/>
                          <a:sym typeface="EB Garamond"/>
                        </a:rPr>
                        <a:t>Calidad materiales muros</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rPr lang="es" sz="1000">
                          <a:solidFill>
                            <a:schemeClr val="dk2"/>
                          </a:solidFill>
                          <a:latin typeface="EB Garamond"/>
                          <a:ea typeface="EB Garamond"/>
                          <a:cs typeface="EB Garamond"/>
                          <a:sym typeface="EB Garamond"/>
                        </a:rPr>
                        <a:t>Calidad materiales techo</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rPr lang="es" sz="1000">
                          <a:solidFill>
                            <a:schemeClr val="dk2"/>
                          </a:solidFill>
                          <a:latin typeface="EB Garamond"/>
                          <a:ea typeface="EB Garamond"/>
                          <a:cs typeface="EB Garamond"/>
                          <a:sym typeface="EB Garamond"/>
                        </a:rPr>
                        <a:t>Calidad materiales piso</a:t>
                      </a:r>
                      <a:endParaRPr sz="1000">
                        <a:solidFill>
                          <a:schemeClr val="dk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rtl="0" algn="l">
                        <a:spcBef>
                          <a:spcPts val="0"/>
                        </a:spcBef>
                        <a:spcAft>
                          <a:spcPts val="0"/>
                        </a:spcAft>
                        <a:buClr>
                          <a:schemeClr val="dk1"/>
                        </a:buClr>
                        <a:buFont typeface="Arial"/>
                        <a:buNone/>
                      </a:pPr>
                      <a:r>
                        <a:rPr lang="es" sz="1000">
                          <a:solidFill>
                            <a:schemeClr val="dk2"/>
                          </a:solidFill>
                          <a:latin typeface="EB Garamond"/>
                          <a:ea typeface="EB Garamond"/>
                          <a:cs typeface="EB Garamond"/>
                          <a:sym typeface="EB Garamond"/>
                        </a:rPr>
                        <a:t>ej. ¿Qué tan satisfecho/a se encuentra con el material de los muros de su vivienda?</a:t>
                      </a:r>
                      <a:endParaRPr sz="1000">
                        <a:solidFill>
                          <a:schemeClr val="dk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r>
              <a:tr h="743250">
                <a:tc vMerge="1"/>
                <a:tc rowSpan="2">
                  <a:txBody>
                    <a:bodyPr/>
                    <a:lstStyle/>
                    <a:p>
                      <a:pPr indent="0" lvl="0" marL="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rPr lang="es" sz="1000">
                          <a:solidFill>
                            <a:schemeClr val="dk2"/>
                          </a:solidFill>
                          <a:latin typeface="EB Garamond"/>
                          <a:ea typeface="EB Garamond"/>
                          <a:cs typeface="EB Garamond"/>
                          <a:sym typeface="EB Garamond"/>
                        </a:rPr>
                        <a:t>Acceso a servicios básicos</a:t>
                      </a:r>
                      <a:endParaRPr sz="1000">
                        <a:solidFill>
                          <a:schemeClr val="dk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rPr lang="es" sz="1000">
                          <a:solidFill>
                            <a:schemeClr val="dk2"/>
                          </a:solidFill>
                          <a:latin typeface="EB Garamond"/>
                          <a:ea typeface="EB Garamond"/>
                          <a:cs typeface="EB Garamond"/>
                          <a:sym typeface="EB Garamond"/>
                        </a:rPr>
                        <a:t>Acceso a servicios básicos objetivo</a:t>
                      </a:r>
                      <a:endParaRPr sz="1000">
                        <a:solidFill>
                          <a:schemeClr val="dk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s" sz="1000">
                          <a:solidFill>
                            <a:schemeClr val="dk2"/>
                          </a:solidFill>
                          <a:latin typeface="EB Garamond"/>
                          <a:ea typeface="EB Garamond"/>
                          <a:cs typeface="EB Garamond"/>
                          <a:sym typeface="EB Garamond"/>
                        </a:rPr>
                        <a:t>Sistema iluminación</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rPr lang="es" sz="1000">
                          <a:solidFill>
                            <a:schemeClr val="dk2"/>
                          </a:solidFill>
                          <a:latin typeface="EB Garamond"/>
                          <a:ea typeface="EB Garamond"/>
                          <a:cs typeface="EB Garamond"/>
                          <a:sym typeface="EB Garamond"/>
                        </a:rPr>
                        <a:t>Sistema calefacción</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rPr lang="es" sz="1000">
                          <a:solidFill>
                            <a:schemeClr val="dk2"/>
                          </a:solidFill>
                          <a:latin typeface="EB Garamond"/>
                          <a:ea typeface="EB Garamond"/>
                          <a:cs typeface="EB Garamond"/>
                          <a:sym typeface="EB Garamond"/>
                        </a:rPr>
                        <a:t>Sistema obtención de agua</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rPr lang="es" sz="1000">
                          <a:solidFill>
                            <a:schemeClr val="dk2"/>
                          </a:solidFill>
                          <a:latin typeface="EB Garamond"/>
                          <a:ea typeface="EB Garamond"/>
                          <a:cs typeface="EB Garamond"/>
                          <a:sym typeface="EB Garamond"/>
                        </a:rPr>
                        <a:t>Sistema eliminación excretas</a:t>
                      </a:r>
                      <a:endParaRPr sz="1000">
                        <a:solidFill>
                          <a:schemeClr val="dk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marR="0" rtl="0" algn="l">
                        <a:spcBef>
                          <a:spcPts val="0"/>
                        </a:spcBef>
                        <a:spcAft>
                          <a:spcPts val="0"/>
                        </a:spcAft>
                        <a:buNone/>
                      </a:pPr>
                      <a:r>
                        <a:rPr lang="es" sz="1000">
                          <a:solidFill>
                            <a:schemeClr val="dk2"/>
                          </a:solidFill>
                          <a:latin typeface="EB Garamond"/>
                          <a:ea typeface="EB Garamond"/>
                          <a:cs typeface="EB Garamond"/>
                          <a:sym typeface="EB Garamond"/>
                        </a:rPr>
                        <a:t>…</a:t>
                      </a:r>
                      <a:endParaRPr sz="1000">
                        <a:solidFill>
                          <a:schemeClr val="dk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r>
              <a:tr h="845500">
                <a:tc vMerge="1"/>
                <a:tc vMerge="1"/>
                <a:tc>
                  <a:txBody>
                    <a:bodyPr/>
                    <a:lstStyle/>
                    <a:p>
                      <a:pPr indent="0" lvl="0" marL="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rPr lang="es" sz="1000">
                          <a:solidFill>
                            <a:schemeClr val="dk2"/>
                          </a:solidFill>
                          <a:latin typeface="EB Garamond"/>
                          <a:ea typeface="EB Garamond"/>
                          <a:cs typeface="EB Garamond"/>
                          <a:sym typeface="EB Garamond"/>
                        </a:rPr>
                        <a:t>Acceso a servicios básicos subjetivo</a:t>
                      </a:r>
                      <a:endParaRPr sz="1000">
                        <a:solidFill>
                          <a:schemeClr val="dk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s" sz="1000">
                          <a:solidFill>
                            <a:schemeClr val="dk2"/>
                          </a:solidFill>
                          <a:latin typeface="EB Garamond"/>
                          <a:ea typeface="EB Garamond"/>
                          <a:cs typeface="EB Garamond"/>
                          <a:sym typeface="EB Garamond"/>
                        </a:rPr>
                        <a:t>Nivel de satisfacción con la:</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rPr lang="es" sz="1000">
                          <a:solidFill>
                            <a:schemeClr val="dk2"/>
                          </a:solidFill>
                          <a:latin typeface="EB Garamond"/>
                          <a:ea typeface="EB Garamond"/>
                          <a:cs typeface="EB Garamond"/>
                          <a:sym typeface="EB Garamond"/>
                        </a:rPr>
                        <a:t>Sistema iluminación</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rPr lang="es" sz="1000">
                          <a:solidFill>
                            <a:schemeClr val="dk2"/>
                          </a:solidFill>
                          <a:latin typeface="EB Garamond"/>
                          <a:ea typeface="EB Garamond"/>
                          <a:cs typeface="EB Garamond"/>
                          <a:sym typeface="EB Garamond"/>
                        </a:rPr>
                        <a:t>Sistema calefacción</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rPr lang="es" sz="1000">
                          <a:solidFill>
                            <a:schemeClr val="dk2"/>
                          </a:solidFill>
                          <a:latin typeface="EB Garamond"/>
                          <a:ea typeface="EB Garamond"/>
                          <a:cs typeface="EB Garamond"/>
                          <a:sym typeface="EB Garamond"/>
                        </a:rPr>
                        <a:t>Sistema obtención de agua</a:t>
                      </a:r>
                      <a:endParaRPr sz="1000">
                        <a:solidFill>
                          <a:schemeClr val="dk2"/>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rPr lang="es" sz="1000">
                          <a:solidFill>
                            <a:schemeClr val="dk2"/>
                          </a:solidFill>
                          <a:latin typeface="EB Garamond"/>
                          <a:ea typeface="EB Garamond"/>
                          <a:cs typeface="EB Garamond"/>
                          <a:sym typeface="EB Garamond"/>
                        </a:rPr>
                        <a:t>Sistema eliminación excretas</a:t>
                      </a:r>
                      <a:endParaRPr sz="1000">
                        <a:solidFill>
                          <a:schemeClr val="dk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marR="0" rtl="0" algn="l">
                        <a:spcBef>
                          <a:spcPts val="0"/>
                        </a:spcBef>
                        <a:spcAft>
                          <a:spcPts val="0"/>
                        </a:spcAft>
                        <a:buNone/>
                      </a:pPr>
                      <a:r>
                        <a:rPr lang="es" sz="1000">
                          <a:solidFill>
                            <a:schemeClr val="dk2"/>
                          </a:solidFill>
                          <a:latin typeface="EB Garamond"/>
                          <a:ea typeface="EB Garamond"/>
                          <a:cs typeface="EB Garamond"/>
                          <a:sym typeface="EB Garamond"/>
                        </a:rPr>
                        <a:t>…</a:t>
                      </a:r>
                      <a:endParaRPr sz="1000">
                        <a:solidFill>
                          <a:schemeClr val="dk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r>
              <a:tr h="569100">
                <a:tc vMerge="1"/>
                <a:tc rowSpan="2">
                  <a:txBody>
                    <a:bodyPr/>
                    <a:lstStyle/>
                    <a:p>
                      <a:pPr indent="0" lvl="0" marL="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rPr lang="es" sz="1000">
                          <a:solidFill>
                            <a:schemeClr val="dk2"/>
                          </a:solidFill>
                          <a:latin typeface="EB Garamond"/>
                          <a:ea typeface="EB Garamond"/>
                          <a:cs typeface="EB Garamond"/>
                          <a:sym typeface="EB Garamond"/>
                        </a:rPr>
                        <a:t>Acceso a servicios sociales</a:t>
                      </a:r>
                      <a:endParaRPr sz="1000">
                        <a:solidFill>
                          <a:schemeClr val="dk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Clr>
                          <a:schemeClr val="dk1"/>
                        </a:buClr>
                        <a:buSzPts val="1100"/>
                        <a:buFont typeface="Arial"/>
                        <a:buNone/>
                      </a:pPr>
                      <a:r>
                        <a:rPr lang="es" sz="1000">
                          <a:solidFill>
                            <a:schemeClr val="dk2"/>
                          </a:solidFill>
                          <a:latin typeface="EB Garamond"/>
                          <a:ea typeface="EB Garamond"/>
                          <a:cs typeface="EB Garamond"/>
                          <a:sym typeface="EB Garamond"/>
                        </a:rPr>
                        <a:t>Acceso a servicios sociales objetivo</a:t>
                      </a:r>
                      <a:endParaRPr sz="1000">
                        <a:solidFill>
                          <a:schemeClr val="dk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s" sz="1000">
                          <a:solidFill>
                            <a:schemeClr val="dk2"/>
                          </a:solidFill>
                          <a:latin typeface="EB Garamond"/>
                          <a:ea typeface="EB Garamond"/>
                          <a:cs typeface="EB Garamond"/>
                          <a:sym typeface="EB Garamond"/>
                        </a:rPr>
                        <a:t>Distancia a colegios</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rPr lang="es" sz="1000">
                          <a:solidFill>
                            <a:schemeClr val="dk2"/>
                          </a:solidFill>
                          <a:latin typeface="EB Garamond"/>
                          <a:ea typeface="EB Garamond"/>
                          <a:cs typeface="EB Garamond"/>
                          <a:sym typeface="EB Garamond"/>
                        </a:rPr>
                        <a:t>Distancia a paraderos de micros</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rPr lang="es" sz="1000">
                          <a:solidFill>
                            <a:schemeClr val="dk2"/>
                          </a:solidFill>
                          <a:latin typeface="EB Garamond"/>
                          <a:ea typeface="EB Garamond"/>
                          <a:cs typeface="EB Garamond"/>
                          <a:sym typeface="EB Garamond"/>
                        </a:rPr>
                        <a:t>Distancia a locales comerciales</a:t>
                      </a:r>
                      <a:endParaRPr sz="1000">
                        <a:solidFill>
                          <a:schemeClr val="dk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marR="0" rtl="0" algn="l">
                        <a:spcBef>
                          <a:spcPts val="0"/>
                        </a:spcBef>
                        <a:spcAft>
                          <a:spcPts val="0"/>
                        </a:spcAft>
                        <a:buNone/>
                      </a:pPr>
                      <a:r>
                        <a:rPr lang="es" sz="1000">
                          <a:solidFill>
                            <a:schemeClr val="dk2"/>
                          </a:solidFill>
                          <a:latin typeface="EB Garamond"/>
                          <a:ea typeface="EB Garamond"/>
                          <a:cs typeface="EB Garamond"/>
                          <a:sym typeface="EB Garamond"/>
                        </a:rPr>
                        <a:t>…</a:t>
                      </a:r>
                      <a:endParaRPr sz="1000">
                        <a:solidFill>
                          <a:schemeClr val="dk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r>
              <a:tr h="694375">
                <a:tc vMerge="1"/>
                <a:tc vMerge="1"/>
                <a:tc>
                  <a:txBody>
                    <a:bodyPr/>
                    <a:lstStyle/>
                    <a:p>
                      <a:pPr indent="0" lvl="0" marL="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rPr lang="es" sz="1000">
                          <a:solidFill>
                            <a:schemeClr val="dk2"/>
                          </a:solidFill>
                          <a:latin typeface="EB Garamond"/>
                          <a:ea typeface="EB Garamond"/>
                          <a:cs typeface="EB Garamond"/>
                          <a:sym typeface="EB Garamond"/>
                        </a:rPr>
                        <a:t>Acceso a servicios sociales subjetivo</a:t>
                      </a:r>
                      <a:endParaRPr sz="1000">
                        <a:solidFill>
                          <a:schemeClr val="dk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s" sz="1000">
                          <a:solidFill>
                            <a:schemeClr val="dk2"/>
                          </a:solidFill>
                          <a:latin typeface="EB Garamond"/>
                          <a:ea typeface="EB Garamond"/>
                          <a:cs typeface="EB Garamond"/>
                          <a:sym typeface="EB Garamond"/>
                        </a:rPr>
                        <a:t>Nivel de satisfacción con la:</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rPr lang="es" sz="1000">
                          <a:solidFill>
                            <a:schemeClr val="dk2"/>
                          </a:solidFill>
                          <a:latin typeface="EB Garamond"/>
                          <a:ea typeface="EB Garamond"/>
                          <a:cs typeface="EB Garamond"/>
                          <a:sym typeface="EB Garamond"/>
                        </a:rPr>
                        <a:t>Distancia a colegios</a:t>
                      </a:r>
                      <a:endParaRPr sz="1000">
                        <a:solidFill>
                          <a:schemeClr val="dk2"/>
                        </a:solidFill>
                        <a:latin typeface="EB Garamond"/>
                        <a:ea typeface="EB Garamond"/>
                        <a:cs typeface="EB Garamond"/>
                        <a:sym typeface="EB Garamond"/>
                      </a:endParaRPr>
                    </a:p>
                    <a:p>
                      <a:pPr indent="0" lvl="0" marL="0" rtl="0" algn="l">
                        <a:spcBef>
                          <a:spcPts val="0"/>
                        </a:spcBef>
                        <a:spcAft>
                          <a:spcPts val="0"/>
                        </a:spcAft>
                        <a:buNone/>
                      </a:pPr>
                      <a:r>
                        <a:rPr lang="es" sz="1000">
                          <a:solidFill>
                            <a:schemeClr val="dk2"/>
                          </a:solidFill>
                          <a:latin typeface="EB Garamond"/>
                          <a:ea typeface="EB Garamond"/>
                          <a:cs typeface="EB Garamond"/>
                          <a:sym typeface="EB Garamond"/>
                        </a:rPr>
                        <a:t>Distancia a paraderos de micros</a:t>
                      </a:r>
                      <a:endParaRPr sz="1000">
                        <a:solidFill>
                          <a:schemeClr val="dk2"/>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rPr lang="es" sz="1000">
                          <a:solidFill>
                            <a:schemeClr val="dk2"/>
                          </a:solidFill>
                          <a:latin typeface="EB Garamond"/>
                          <a:ea typeface="EB Garamond"/>
                          <a:cs typeface="EB Garamond"/>
                          <a:sym typeface="EB Garamond"/>
                        </a:rPr>
                        <a:t>Distancia a locales comerciales</a:t>
                      </a:r>
                      <a:endParaRPr sz="1000">
                        <a:solidFill>
                          <a:schemeClr val="dk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t/>
                      </a:r>
                      <a:endParaRPr sz="1000">
                        <a:solidFill>
                          <a:schemeClr val="dk2"/>
                        </a:solidFill>
                        <a:latin typeface="EB Garamond"/>
                        <a:ea typeface="EB Garamond"/>
                        <a:cs typeface="EB Garamond"/>
                        <a:sym typeface="EB Garamond"/>
                      </a:endParaRPr>
                    </a:p>
                    <a:p>
                      <a:pPr indent="0" lvl="0" marL="0" marR="0" rtl="0" algn="l">
                        <a:spcBef>
                          <a:spcPts val="0"/>
                        </a:spcBef>
                        <a:spcAft>
                          <a:spcPts val="0"/>
                        </a:spcAft>
                        <a:buNone/>
                      </a:pPr>
                      <a:r>
                        <a:rPr lang="es" sz="1000">
                          <a:solidFill>
                            <a:schemeClr val="dk2"/>
                          </a:solidFill>
                          <a:latin typeface="EB Garamond"/>
                          <a:ea typeface="EB Garamond"/>
                          <a:cs typeface="EB Garamond"/>
                          <a:sym typeface="EB Garamond"/>
                        </a:rPr>
                        <a:t>…</a:t>
                      </a:r>
                      <a:endParaRPr sz="1000">
                        <a:solidFill>
                          <a:schemeClr val="dk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
                <a:latin typeface="EB Garamond"/>
                <a:ea typeface="EB Garamond"/>
                <a:cs typeface="EB Garamond"/>
                <a:sym typeface="EB Garamond"/>
              </a:rPr>
              <a:t>Proceso de operacionalización</a:t>
            </a:r>
            <a:endParaRPr b="1">
              <a:latin typeface="EB Garamond"/>
              <a:ea typeface="EB Garamond"/>
              <a:cs typeface="EB Garamond"/>
              <a:sym typeface="EB Garamond"/>
            </a:endParaRPr>
          </a:p>
        </p:txBody>
      </p:sp>
      <p:sp>
        <p:nvSpPr>
          <p:cNvPr id="112" name="Google Shape;112;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s"/>
              <a:t>‹#›</a:t>
            </a:fld>
            <a:endParaRPr/>
          </a:p>
        </p:txBody>
      </p:sp>
      <p:sp>
        <p:nvSpPr>
          <p:cNvPr id="113" name="Google Shape;113;p21"/>
          <p:cNvSpPr txBox="1"/>
          <p:nvPr>
            <p:ph idx="1" type="body"/>
          </p:nvPr>
        </p:nvSpPr>
        <p:spPr>
          <a:xfrm>
            <a:off x="311700" y="1300025"/>
            <a:ext cx="8520600" cy="13419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b="1" lang="es">
                <a:latin typeface="EB Garamond"/>
                <a:ea typeface="EB Garamond"/>
                <a:cs typeface="EB Garamond"/>
                <a:sym typeface="EB Garamond"/>
              </a:rPr>
              <a:t>Ejemplo: medición de la pobreza en Chile</a:t>
            </a:r>
            <a:endParaRPr b="1">
              <a:latin typeface="EB Garamond"/>
              <a:ea typeface="EB Garamond"/>
              <a:cs typeface="EB Garamond"/>
              <a:sym typeface="EB Garamond"/>
            </a:endParaRPr>
          </a:p>
          <a:p>
            <a:pPr indent="0" lvl="0" marL="0" rtl="0" algn="l">
              <a:lnSpc>
                <a:spcPct val="95000"/>
              </a:lnSpc>
              <a:spcBef>
                <a:spcPts val="1200"/>
              </a:spcBef>
              <a:spcAft>
                <a:spcPts val="1200"/>
              </a:spcAft>
              <a:buNone/>
            </a:pPr>
            <a:r>
              <a:rPr lang="es">
                <a:latin typeface="EB Garamond"/>
                <a:ea typeface="EB Garamond"/>
                <a:cs typeface="EB Garamond"/>
                <a:sym typeface="EB Garamond"/>
              </a:rPr>
              <a:t>Definición conceptual: Las personas en situación de </a:t>
            </a:r>
            <a:r>
              <a:rPr b="1" lang="es">
                <a:latin typeface="EB Garamond"/>
                <a:ea typeface="EB Garamond"/>
                <a:cs typeface="EB Garamond"/>
                <a:sym typeface="EB Garamond"/>
              </a:rPr>
              <a:t>pobreza por ingresos</a:t>
            </a:r>
            <a:r>
              <a:rPr lang="es">
                <a:latin typeface="EB Garamond"/>
                <a:ea typeface="EB Garamond"/>
                <a:cs typeface="EB Garamond"/>
                <a:sym typeface="EB Garamond"/>
              </a:rPr>
              <a:t> son integrantes de hogares cuyos ingresos mensuales son inferiores al valor de la línea de la pobreza, que corresponde a $471.348 en noviembre de 2017 para un hogar con cuatro integrantes.</a:t>
            </a:r>
            <a:endParaRPr b="1" sz="2200">
              <a:latin typeface="EB Garamond"/>
              <a:ea typeface="EB Garamond"/>
              <a:cs typeface="EB Garamond"/>
              <a:sym typeface="EB Garamond"/>
            </a:endParaRPr>
          </a:p>
        </p:txBody>
      </p:sp>
      <p:graphicFrame>
        <p:nvGraphicFramePr>
          <p:cNvPr id="114" name="Google Shape;114;p21"/>
          <p:cNvGraphicFramePr/>
          <p:nvPr/>
        </p:nvGraphicFramePr>
        <p:xfrm>
          <a:off x="1255751" y="2986415"/>
          <a:ext cx="3000000" cy="3000000"/>
        </p:xfrm>
        <a:graphic>
          <a:graphicData uri="http://schemas.openxmlformats.org/drawingml/2006/table">
            <a:tbl>
              <a:tblPr bandRow="1" firstRow="1">
                <a:noFill/>
                <a:tableStyleId>{B42E53CB-5134-40D3-8408-369B32996D6A}</a:tableStyleId>
              </a:tblPr>
              <a:tblGrid>
                <a:gridCol w="938775"/>
                <a:gridCol w="1006925"/>
                <a:gridCol w="4686800"/>
              </a:tblGrid>
              <a:tr h="272050">
                <a:tc>
                  <a:txBody>
                    <a:bodyPr/>
                    <a:lstStyle/>
                    <a:p>
                      <a:pPr indent="0" lvl="0" marL="0" marR="0" rtl="0" algn="l">
                        <a:spcBef>
                          <a:spcPts val="0"/>
                        </a:spcBef>
                        <a:spcAft>
                          <a:spcPts val="0"/>
                        </a:spcAft>
                        <a:buNone/>
                      </a:pPr>
                      <a:r>
                        <a:rPr lang="es" u="none" cap="none" strike="noStrike">
                          <a:solidFill>
                            <a:schemeClr val="lt2"/>
                          </a:solidFill>
                          <a:latin typeface="EB Garamond"/>
                          <a:ea typeface="EB Garamond"/>
                          <a:cs typeface="EB Garamond"/>
                          <a:sym typeface="EB Garamond"/>
                        </a:rPr>
                        <a:t>Concepto</a:t>
                      </a:r>
                      <a:endParaRPr>
                        <a:solidFill>
                          <a:schemeClr val="lt2"/>
                        </a:solidFill>
                        <a:latin typeface="EB Garamond"/>
                        <a:ea typeface="EB Garamond"/>
                        <a:cs typeface="EB Garamond"/>
                        <a:sym typeface="EB Garamond"/>
                      </a:endParaRPr>
                    </a:p>
                  </a:txBody>
                  <a:tcPr marT="45725" marB="45725" marR="91450" marL="91450">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None/>
                      </a:pPr>
                      <a:r>
                        <a:rPr lang="es">
                          <a:solidFill>
                            <a:schemeClr val="lt2"/>
                          </a:solidFill>
                          <a:latin typeface="EB Garamond"/>
                          <a:ea typeface="EB Garamond"/>
                          <a:cs typeface="EB Garamond"/>
                          <a:sym typeface="EB Garamond"/>
                        </a:rPr>
                        <a:t>Dimensión</a:t>
                      </a:r>
                      <a:endParaRPr>
                        <a:solidFill>
                          <a:schemeClr val="lt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None/>
                      </a:pPr>
                      <a:r>
                        <a:rPr lang="es">
                          <a:solidFill>
                            <a:schemeClr val="lt2"/>
                          </a:solidFill>
                          <a:latin typeface="EB Garamond"/>
                          <a:ea typeface="EB Garamond"/>
                          <a:cs typeface="EB Garamond"/>
                          <a:sym typeface="EB Garamond"/>
                        </a:rPr>
                        <a:t>Indicadores</a:t>
                      </a:r>
                      <a:endParaRPr>
                        <a:solidFill>
                          <a:schemeClr val="lt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5"/>
                    </a:solidFill>
                  </a:tcPr>
                </a:tc>
              </a:tr>
              <a:tr h="462500">
                <a:tc rowSpan="2">
                  <a:txBody>
                    <a:bodyPr/>
                    <a:lstStyle/>
                    <a:p>
                      <a:pPr indent="0" lvl="0" marL="0" rtl="0" algn="l">
                        <a:spcBef>
                          <a:spcPts val="0"/>
                        </a:spcBef>
                        <a:spcAft>
                          <a:spcPts val="0"/>
                        </a:spcAft>
                        <a:buNone/>
                      </a:pPr>
                      <a:r>
                        <a:t/>
                      </a:r>
                      <a:endParaRPr>
                        <a:solidFill>
                          <a:schemeClr val="dk2"/>
                        </a:solidFill>
                        <a:latin typeface="EB Garamond"/>
                        <a:ea typeface="EB Garamond"/>
                        <a:cs typeface="EB Garamond"/>
                        <a:sym typeface="EB Garamond"/>
                      </a:endParaRPr>
                    </a:p>
                    <a:p>
                      <a:pPr indent="0" lvl="0" marL="0" rtl="0" algn="l">
                        <a:spcBef>
                          <a:spcPts val="0"/>
                        </a:spcBef>
                        <a:spcAft>
                          <a:spcPts val="0"/>
                        </a:spcAft>
                        <a:buNone/>
                      </a:pPr>
                      <a:r>
                        <a:rPr lang="es">
                          <a:solidFill>
                            <a:schemeClr val="dk2"/>
                          </a:solidFill>
                          <a:latin typeface="EB Garamond"/>
                          <a:ea typeface="EB Garamond"/>
                          <a:cs typeface="EB Garamond"/>
                          <a:sym typeface="EB Garamond"/>
                        </a:rPr>
                        <a:t>Pobreza</a:t>
                      </a:r>
                      <a:endParaRPr>
                        <a:solidFill>
                          <a:schemeClr val="dk2"/>
                        </a:solidFill>
                        <a:latin typeface="EB Garamond"/>
                        <a:ea typeface="EB Garamond"/>
                        <a:cs typeface="EB Garamond"/>
                        <a:sym typeface="EB Garamond"/>
                      </a:endParaRPr>
                    </a:p>
                  </a:txBody>
                  <a:tcPr marT="45725" marB="45725" marR="91450" marL="91450">
                    <a:lnL cap="flat" cmpd="sng" w="9525">
                      <a:solidFill>
                        <a:srgbClr val="FFFFFF"/>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rowSpan="2">
                  <a:txBody>
                    <a:bodyPr/>
                    <a:lstStyle/>
                    <a:p>
                      <a:pPr indent="0" lvl="0" marL="0" rtl="0" algn="l">
                        <a:spcBef>
                          <a:spcPts val="0"/>
                        </a:spcBef>
                        <a:spcAft>
                          <a:spcPts val="0"/>
                        </a:spcAft>
                        <a:buNone/>
                      </a:pPr>
                      <a:r>
                        <a:t/>
                      </a:r>
                      <a:endParaRPr>
                        <a:solidFill>
                          <a:schemeClr val="dk2"/>
                        </a:solidFill>
                        <a:latin typeface="EB Garamond"/>
                        <a:ea typeface="EB Garamond"/>
                        <a:cs typeface="EB Garamond"/>
                        <a:sym typeface="EB Garamond"/>
                      </a:endParaRPr>
                    </a:p>
                    <a:p>
                      <a:pPr indent="0" lvl="0" marL="0" rtl="0" algn="l">
                        <a:spcBef>
                          <a:spcPts val="0"/>
                        </a:spcBef>
                        <a:spcAft>
                          <a:spcPts val="0"/>
                        </a:spcAft>
                        <a:buNone/>
                      </a:pPr>
                      <a:r>
                        <a:rPr lang="es">
                          <a:solidFill>
                            <a:schemeClr val="dk2"/>
                          </a:solidFill>
                          <a:latin typeface="EB Garamond"/>
                          <a:ea typeface="EB Garamond"/>
                          <a:cs typeface="EB Garamond"/>
                          <a:sym typeface="EB Garamond"/>
                        </a:rPr>
                        <a:t>Ingreso</a:t>
                      </a:r>
                      <a:endParaRPr>
                        <a:solidFill>
                          <a:schemeClr val="dk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Clr>
                          <a:schemeClr val="dk1"/>
                        </a:buClr>
                        <a:buSzPts val="1100"/>
                        <a:buFont typeface="Arial"/>
                        <a:buNone/>
                      </a:pPr>
                      <a:r>
                        <a:rPr lang="es">
                          <a:solidFill>
                            <a:schemeClr val="dk2"/>
                          </a:solidFill>
                          <a:latin typeface="EB Garamond"/>
                          <a:ea typeface="EB Garamond"/>
                          <a:cs typeface="EB Garamond"/>
                          <a:sym typeface="EB Garamond"/>
                        </a:rPr>
                        <a:t>Pobre:</a:t>
                      </a:r>
                      <a:endParaRPr>
                        <a:solidFill>
                          <a:schemeClr val="dk2"/>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rPr lang="es">
                          <a:solidFill>
                            <a:schemeClr val="dk2"/>
                          </a:solidFill>
                          <a:latin typeface="EB Garamond"/>
                          <a:ea typeface="EB Garamond"/>
                          <a:cs typeface="EB Garamond"/>
                          <a:sym typeface="EB Garamond"/>
                        </a:rPr>
                        <a:t>Ingreso mensual inferior a $471.348.- para hogar de 4 integrantes.</a:t>
                      </a:r>
                      <a:endParaRPr>
                        <a:solidFill>
                          <a:schemeClr val="dk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r>
              <a:tr h="462500">
                <a:tc vMerge="1"/>
                <a:tc vMerge="1"/>
                <a:tc>
                  <a:txBody>
                    <a:bodyPr/>
                    <a:lstStyle/>
                    <a:p>
                      <a:pPr indent="0" lvl="0" marL="0" rtl="0" algn="l">
                        <a:spcBef>
                          <a:spcPts val="0"/>
                        </a:spcBef>
                        <a:spcAft>
                          <a:spcPts val="0"/>
                        </a:spcAft>
                        <a:buClr>
                          <a:schemeClr val="dk1"/>
                        </a:buClr>
                        <a:buSzPts val="1100"/>
                        <a:buFont typeface="Arial"/>
                        <a:buNone/>
                      </a:pPr>
                      <a:r>
                        <a:rPr lang="es">
                          <a:solidFill>
                            <a:schemeClr val="dk2"/>
                          </a:solidFill>
                          <a:latin typeface="EB Garamond"/>
                          <a:ea typeface="EB Garamond"/>
                          <a:cs typeface="EB Garamond"/>
                          <a:sym typeface="EB Garamond"/>
                        </a:rPr>
                        <a:t>Pobre extremo:</a:t>
                      </a:r>
                      <a:endParaRPr>
                        <a:solidFill>
                          <a:schemeClr val="dk2"/>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rPr lang="es">
                          <a:solidFill>
                            <a:schemeClr val="dk2"/>
                          </a:solidFill>
                          <a:latin typeface="EB Garamond"/>
                          <a:ea typeface="EB Garamond"/>
                          <a:cs typeface="EB Garamond"/>
                          <a:sym typeface="EB Garamond"/>
                        </a:rPr>
                        <a:t>Ingreso mensual inferior a $314.232.- para hogar de 4 integrantes.</a:t>
                      </a:r>
                      <a:endParaRPr>
                        <a:solidFill>
                          <a:schemeClr val="dk2"/>
                        </a:solidFill>
                        <a:latin typeface="EB Garamond"/>
                        <a:ea typeface="EB Garamond"/>
                        <a:cs typeface="EB Garamond"/>
                        <a:sym typeface="EB Garamond"/>
                      </a:endParaRPr>
                    </a:p>
                  </a:txBody>
                  <a:tcPr marT="45725" marB="45725" marR="91450" marL="91450">
                    <a:lnL cap="flat" cmpd="sng" w="9525">
                      <a:solidFill>
                        <a:srgbClr val="00000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